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90" d="100"/>
          <a:sy n="90" d="100"/>
        </p:scale>
        <p:origin x="1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B3DAA-CBD1-EF66-B3FE-5C9020EB71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66C1BE-5F2D-D9A6-75C8-FF0A9BF65D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3CAA8A-3841-F729-8328-4C29B692BF04}"/>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5" name="Footer Placeholder 4">
            <a:extLst>
              <a:ext uri="{FF2B5EF4-FFF2-40B4-BE49-F238E27FC236}">
                <a16:creationId xmlns:a16="http://schemas.microsoft.com/office/drawing/2014/main" id="{BE85C8D4-A141-2C8A-7EB9-429CB55C77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EE2344-6BC7-54FB-8D94-7E165940E9D9}"/>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54175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B447C-0CE0-D9B9-70C2-9136DF7411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0EB0FC-1D3C-D28B-6F08-A0DE447F6A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0BE88B-1BFD-550F-A983-14E348EF6A0F}"/>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5" name="Footer Placeholder 4">
            <a:extLst>
              <a:ext uri="{FF2B5EF4-FFF2-40B4-BE49-F238E27FC236}">
                <a16:creationId xmlns:a16="http://schemas.microsoft.com/office/drawing/2014/main" id="{E7F75C48-7CA7-A4A1-2EFC-C4EE51595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8E293-D68B-847D-DABF-89CE5349C7B9}"/>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369194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D8CEF-A446-68E2-2621-20541A81F0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68D9F2-3DF9-1FAE-3E8C-85C6CF5243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979119-0B0F-3C6C-E80A-6001050EF9F3}"/>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5" name="Footer Placeholder 4">
            <a:extLst>
              <a:ext uri="{FF2B5EF4-FFF2-40B4-BE49-F238E27FC236}">
                <a16:creationId xmlns:a16="http://schemas.microsoft.com/office/drawing/2014/main" id="{F95FD112-0D16-056B-85C7-2A5C8A8215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B4008-FAC3-CC21-A3D3-B764C0FA6C55}"/>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638258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4FF05-E8B8-B093-8143-BDE42293DE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858293-8A5C-FDF8-E6C8-B12B62864C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780F3-B1C7-EA68-9A8C-4F81CB29AE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A3F4B2-3658-6493-6A03-377E45C81C7B}"/>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6" name="Footer Placeholder 5">
            <a:extLst>
              <a:ext uri="{FF2B5EF4-FFF2-40B4-BE49-F238E27FC236}">
                <a16:creationId xmlns:a16="http://schemas.microsoft.com/office/drawing/2014/main" id="{3D722FD2-4227-3A08-F0F3-4B7E5D17CF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5EC24-6430-E6EF-D02D-D46D19A543CD}"/>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3997940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E01E9-F3EA-D0A4-BAAF-FD9A347DB0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31A4F7-B9EF-AE57-A764-D5B1EA7818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2658B8-31AB-6F08-F8FA-2CB962838B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06FDC7-D862-D5AF-8684-7FA6EE6B23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D6A9ED-8622-E857-A4C4-4DDD5102FE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CFA5C0-2387-E618-A006-C536C0923F52}"/>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8" name="Footer Placeholder 7">
            <a:extLst>
              <a:ext uri="{FF2B5EF4-FFF2-40B4-BE49-F238E27FC236}">
                <a16:creationId xmlns:a16="http://schemas.microsoft.com/office/drawing/2014/main" id="{F89AEB76-3E77-E343-25A9-1F843B9BE3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F6D242-F841-97B3-F51A-DF716063B39A}"/>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001031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63194-0AAA-0756-FD63-13623CEA0A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C7559F-17D8-F11C-18B3-FE8CE49DD3DE}"/>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4" name="Footer Placeholder 3">
            <a:extLst>
              <a:ext uri="{FF2B5EF4-FFF2-40B4-BE49-F238E27FC236}">
                <a16:creationId xmlns:a16="http://schemas.microsoft.com/office/drawing/2014/main" id="{93856FC7-0BB1-D51D-6B1C-60EBC20340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1B2B10-9C29-0E5F-C3E6-C5B82F9E7873}"/>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1227342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55433F-DEAC-4D8B-54B2-58390AC0F117}"/>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3" name="Footer Placeholder 2">
            <a:extLst>
              <a:ext uri="{FF2B5EF4-FFF2-40B4-BE49-F238E27FC236}">
                <a16:creationId xmlns:a16="http://schemas.microsoft.com/office/drawing/2014/main" id="{FFAF23F5-263F-6B6B-27A4-242261A7CA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1B07E0-FC91-E330-C9E9-94D55251D5D8}"/>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332472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53823-393A-2C46-DE53-AC8E4B6F17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600C76-E38A-9166-82BB-24C6D1C24B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E5C0F1-7C71-7BE0-B13D-A078EC918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B162E3-7C86-8991-D207-F1462B7BC39C}"/>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6" name="Footer Placeholder 5">
            <a:extLst>
              <a:ext uri="{FF2B5EF4-FFF2-40B4-BE49-F238E27FC236}">
                <a16:creationId xmlns:a16="http://schemas.microsoft.com/office/drawing/2014/main" id="{979D82CE-3BA9-D42A-9015-F84C359FB8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BE0DC7-C65C-4439-ED10-BAF2A917C1DD}"/>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620848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F21F-80B0-8A74-157A-2B387CCE4C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501899-8EC9-91DC-E82C-8FDED902C6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43F2A1-FDF8-F111-3664-E4070C4A4D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81BB54-D9EE-81B2-CF80-DB794BC15ACB}"/>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6" name="Footer Placeholder 5">
            <a:extLst>
              <a:ext uri="{FF2B5EF4-FFF2-40B4-BE49-F238E27FC236}">
                <a16:creationId xmlns:a16="http://schemas.microsoft.com/office/drawing/2014/main" id="{4EA24CBD-50BF-D4D9-0FA5-2320B7A474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E2843E-7686-17B1-E4CB-D35FFD07042F}"/>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643183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F79F0-0E3B-BD58-15CE-D2BBEAB2E7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70E8CF-08F3-AC6D-A0C2-82A44E7C8C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BD36A-A7D8-7F6F-FEF2-CF8EC25ADCD3}"/>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5" name="Footer Placeholder 4">
            <a:extLst>
              <a:ext uri="{FF2B5EF4-FFF2-40B4-BE49-F238E27FC236}">
                <a16:creationId xmlns:a16="http://schemas.microsoft.com/office/drawing/2014/main" id="{7E33A4BE-F429-97E5-1766-B30CDCA28A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812501-A801-2027-0216-CCA4C133DF2D}"/>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372822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196083-E03E-7107-5B40-44A38899F5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25D02ED-D9A3-DA9B-8849-D6E6835136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A86A45-B0FC-DB51-D0A0-D84A81505904}"/>
              </a:ext>
            </a:extLst>
          </p:cNvPr>
          <p:cNvSpPr>
            <a:spLocks noGrp="1"/>
          </p:cNvSpPr>
          <p:nvPr>
            <p:ph type="dt" sz="half" idx="10"/>
          </p:nvPr>
        </p:nvSpPr>
        <p:spPr/>
        <p:txBody>
          <a:bodyPr/>
          <a:lstStyle/>
          <a:p>
            <a:fld id="{C57B9FE0-BCEE-4361-B22D-D069D7838731}" type="datetimeFigureOut">
              <a:rPr lang="en-US" smtClean="0"/>
              <a:t>1/30/2024</a:t>
            </a:fld>
            <a:endParaRPr lang="en-US"/>
          </a:p>
        </p:txBody>
      </p:sp>
      <p:sp>
        <p:nvSpPr>
          <p:cNvPr id="5" name="Footer Placeholder 4">
            <a:extLst>
              <a:ext uri="{FF2B5EF4-FFF2-40B4-BE49-F238E27FC236}">
                <a16:creationId xmlns:a16="http://schemas.microsoft.com/office/drawing/2014/main" id="{AFCFCBC3-76EE-8A09-4AF2-D41947433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78BB1-D84C-EC7A-F597-906F351F5003}"/>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977908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C60E93-0672-DFBD-75B4-628E0FA2C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EE5C44-04DC-D46C-9333-696C5444F2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25EC9-94AA-4D1C-0B6D-8F61C7A067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7B9FE0-BCEE-4361-B22D-D069D7838731}" type="datetimeFigureOut">
              <a:rPr lang="en-US" smtClean="0"/>
              <a:t>1/30/2024</a:t>
            </a:fld>
            <a:endParaRPr lang="en-US"/>
          </a:p>
        </p:txBody>
      </p:sp>
      <p:sp>
        <p:nvSpPr>
          <p:cNvPr id="5" name="Footer Placeholder 4">
            <a:extLst>
              <a:ext uri="{FF2B5EF4-FFF2-40B4-BE49-F238E27FC236}">
                <a16:creationId xmlns:a16="http://schemas.microsoft.com/office/drawing/2014/main" id="{172722CE-A7EE-7685-165D-83C76071FC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2081B4-9526-6027-B371-8B8683DC0D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27E82A-7EE4-4DB3-BA42-7D1516046298}" type="slidenum">
              <a:rPr lang="en-US" smtClean="0"/>
              <a:t>‹#›</a:t>
            </a:fld>
            <a:endParaRPr lang="en-US"/>
          </a:p>
        </p:txBody>
      </p:sp>
    </p:spTree>
    <p:extLst>
      <p:ext uri="{BB962C8B-B14F-4D97-AF65-F5344CB8AC3E}">
        <p14:creationId xmlns:p14="http://schemas.microsoft.com/office/powerpoint/2010/main" val="3899434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FA2D6-FBAC-24B3-DB3D-1D572251F7C5}"/>
              </a:ext>
            </a:extLst>
          </p:cNvPr>
          <p:cNvSpPr>
            <a:spLocks noGrp="1"/>
          </p:cNvSpPr>
          <p:nvPr>
            <p:ph type="ctrTitle"/>
          </p:nvPr>
        </p:nvSpPr>
        <p:spPr/>
        <p:txBody>
          <a:bodyPr/>
          <a:lstStyle/>
          <a:p>
            <a:r>
              <a:rPr lang="en-US" dirty="0"/>
              <a:t>History of Video Games</a:t>
            </a:r>
          </a:p>
        </p:txBody>
      </p:sp>
      <p:sp>
        <p:nvSpPr>
          <p:cNvPr id="3" name="Subtitle 2">
            <a:extLst>
              <a:ext uri="{FF2B5EF4-FFF2-40B4-BE49-F238E27FC236}">
                <a16:creationId xmlns:a16="http://schemas.microsoft.com/office/drawing/2014/main" id="{A1EFA9D5-232B-AD48-F638-7E993E258C1F}"/>
              </a:ext>
            </a:extLst>
          </p:cNvPr>
          <p:cNvSpPr>
            <a:spLocks noGrp="1"/>
          </p:cNvSpPr>
          <p:nvPr>
            <p:ph type="subTitle" idx="1"/>
          </p:nvPr>
        </p:nvSpPr>
        <p:spPr/>
        <p:txBody>
          <a:bodyPr/>
          <a:lstStyle/>
          <a:p>
            <a:r>
              <a:rPr lang="en-US" dirty="0"/>
              <a:t>By David Jentes</a:t>
            </a:r>
          </a:p>
        </p:txBody>
      </p:sp>
    </p:spTree>
    <p:extLst>
      <p:ext uri="{BB962C8B-B14F-4D97-AF65-F5344CB8AC3E}">
        <p14:creationId xmlns:p14="http://schemas.microsoft.com/office/powerpoint/2010/main" val="2950895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3B00-EDD3-8C58-8B8C-7046E899D846}"/>
              </a:ext>
            </a:extLst>
          </p:cNvPr>
          <p:cNvSpPr>
            <a:spLocks noGrp="1"/>
          </p:cNvSpPr>
          <p:nvPr>
            <p:ph type="title"/>
          </p:nvPr>
        </p:nvSpPr>
        <p:spPr/>
        <p:txBody>
          <a:bodyPr/>
          <a:lstStyle/>
          <a:p>
            <a:r>
              <a:rPr lang="en-US" dirty="0"/>
              <a:t>What is a video game?</a:t>
            </a:r>
          </a:p>
        </p:txBody>
      </p:sp>
      <p:sp>
        <p:nvSpPr>
          <p:cNvPr id="3" name="Content Placeholder 2">
            <a:extLst>
              <a:ext uri="{FF2B5EF4-FFF2-40B4-BE49-F238E27FC236}">
                <a16:creationId xmlns:a16="http://schemas.microsoft.com/office/drawing/2014/main" id="{5D2C1984-A9CA-7808-A552-6142E785EB36}"/>
              </a:ext>
            </a:extLst>
          </p:cNvPr>
          <p:cNvSpPr>
            <a:spLocks noGrp="1"/>
          </p:cNvSpPr>
          <p:nvPr>
            <p:ph idx="1"/>
          </p:nvPr>
        </p:nvSpPr>
        <p:spPr/>
        <p:txBody>
          <a:bodyPr/>
          <a:lstStyle/>
          <a:p>
            <a:pPr marL="0" indent="0">
              <a:buNone/>
            </a:pPr>
            <a:r>
              <a:rPr lang="en-US" dirty="0"/>
              <a:t>Merriam-Webster</a:t>
            </a:r>
          </a:p>
          <a:p>
            <a:pPr marL="0" indent="0">
              <a:buNone/>
            </a:pPr>
            <a:r>
              <a:rPr lang="en-US" dirty="0"/>
              <a:t>A video game is an electronic game in which player control images on a video screen.</a:t>
            </a:r>
          </a:p>
        </p:txBody>
      </p:sp>
    </p:spTree>
    <p:extLst>
      <p:ext uri="{BB962C8B-B14F-4D97-AF65-F5344CB8AC3E}">
        <p14:creationId xmlns:p14="http://schemas.microsoft.com/office/powerpoint/2010/main" val="3642843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B7AB-695B-E978-1A06-A27DE9CB0DD4}"/>
              </a:ext>
            </a:extLst>
          </p:cNvPr>
          <p:cNvSpPr>
            <a:spLocks noGrp="1"/>
          </p:cNvSpPr>
          <p:nvPr>
            <p:ph type="title"/>
          </p:nvPr>
        </p:nvSpPr>
        <p:spPr/>
        <p:txBody>
          <a:bodyPr/>
          <a:lstStyle/>
          <a:p>
            <a:r>
              <a:rPr lang="en-US" dirty="0"/>
              <a:t>First video games</a:t>
            </a:r>
          </a:p>
        </p:txBody>
      </p:sp>
      <p:sp>
        <p:nvSpPr>
          <p:cNvPr id="3" name="Content Placeholder 2">
            <a:extLst>
              <a:ext uri="{FF2B5EF4-FFF2-40B4-BE49-F238E27FC236}">
                <a16:creationId xmlns:a16="http://schemas.microsoft.com/office/drawing/2014/main" id="{48FF853C-6ECB-C949-044E-E5275F4E6A3A}"/>
              </a:ext>
            </a:extLst>
          </p:cNvPr>
          <p:cNvSpPr>
            <a:spLocks noGrp="1"/>
          </p:cNvSpPr>
          <p:nvPr>
            <p:ph idx="1"/>
          </p:nvPr>
        </p:nvSpPr>
        <p:spPr/>
        <p:txBody>
          <a:bodyPr/>
          <a:lstStyle/>
          <a:p>
            <a:pPr marL="0" indent="0">
              <a:buNone/>
            </a:pPr>
            <a:r>
              <a:rPr lang="en-US" dirty="0"/>
              <a:t>There are a few contenders for first video game, depending on your definition. The first game ever made for a computer that output text onto a screen was an adaptation of tic-tac-toe.</a:t>
            </a:r>
          </a:p>
        </p:txBody>
      </p:sp>
    </p:spTree>
    <p:extLst>
      <p:ext uri="{BB962C8B-B14F-4D97-AF65-F5344CB8AC3E}">
        <p14:creationId xmlns:p14="http://schemas.microsoft.com/office/powerpoint/2010/main" val="1288652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3B161-97E1-FA85-AF4F-4957152DAEB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7DB9655-D99E-EFC1-F275-561694D4FB19}"/>
              </a:ext>
            </a:extLst>
          </p:cNvPr>
          <p:cNvSpPr>
            <a:spLocks noGrp="1"/>
          </p:cNvSpPr>
          <p:nvPr>
            <p:ph idx="1"/>
          </p:nvPr>
        </p:nvSpPr>
        <p:spPr/>
        <p:txBody>
          <a:bodyPr/>
          <a:lstStyle/>
          <a:p>
            <a:pPr marL="0" indent="0">
              <a:buNone/>
            </a:pPr>
            <a:r>
              <a:rPr lang="en-US" dirty="0"/>
              <a:t>Many people think that video games should have more complex graphics than just text, specifically because text isn’t “video,” despite the fact that it is shown on a video display. In this case, the first game would be a game called Tennis for Two, which displayed on a screen by inputting voltages into an oscilloscope.</a:t>
            </a:r>
          </a:p>
        </p:txBody>
      </p:sp>
    </p:spTree>
    <p:extLst>
      <p:ext uri="{BB962C8B-B14F-4D97-AF65-F5344CB8AC3E}">
        <p14:creationId xmlns:p14="http://schemas.microsoft.com/office/powerpoint/2010/main" val="4196090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7898D-B8ED-2085-34B3-DD41BF5268D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638B742-6F66-2C0C-4663-9903E4C43EE8}"/>
              </a:ext>
            </a:extLst>
          </p:cNvPr>
          <p:cNvSpPr>
            <a:spLocks noGrp="1"/>
          </p:cNvSpPr>
          <p:nvPr>
            <p:ph idx="1"/>
          </p:nvPr>
        </p:nvSpPr>
        <p:spPr/>
        <p:txBody>
          <a:bodyPr/>
          <a:lstStyle/>
          <a:p>
            <a:pPr marL="0" indent="0">
              <a:buNone/>
            </a:pPr>
            <a:r>
              <a:rPr lang="en-US" dirty="0"/>
              <a:t>An oscilloscope is in fact a device to measure electric voltage, but, if you want to be even more picky, the first video game is </a:t>
            </a:r>
            <a:r>
              <a:rPr lang="en-US" dirty="0" err="1"/>
              <a:t>Spacewar</a:t>
            </a:r>
            <a:r>
              <a:rPr lang="en-US" dirty="0"/>
              <a:t>. </a:t>
            </a:r>
            <a:r>
              <a:rPr lang="en-US" dirty="0" err="1"/>
              <a:t>Spacewar</a:t>
            </a:r>
            <a:r>
              <a:rPr lang="en-US" dirty="0"/>
              <a:t> is the most famous video game of the three, after being made by MIT students to push the limits of computing. It was written for a PDP-1 computer with a screen more like a television.</a:t>
            </a:r>
          </a:p>
        </p:txBody>
      </p:sp>
    </p:spTree>
    <p:extLst>
      <p:ext uri="{BB962C8B-B14F-4D97-AF65-F5344CB8AC3E}">
        <p14:creationId xmlns:p14="http://schemas.microsoft.com/office/powerpoint/2010/main" val="263397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BC30C-0CE0-27CA-0F37-174BC2FFB17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AEF373D-89D4-EBF7-94A1-40A96A179700}"/>
              </a:ext>
            </a:extLst>
          </p:cNvPr>
          <p:cNvSpPr>
            <a:spLocks noGrp="1"/>
          </p:cNvSpPr>
          <p:nvPr>
            <p:ph idx="1"/>
          </p:nvPr>
        </p:nvSpPr>
        <p:spPr/>
        <p:txBody>
          <a:bodyPr/>
          <a:lstStyle/>
          <a:p>
            <a:pPr marL="0" indent="0">
              <a:buNone/>
            </a:pPr>
            <a:r>
              <a:rPr lang="en-US" dirty="0"/>
              <a:t>These early video games were made for machines at academic institutions to push the limits of what you could do with a computer. At this point, computers still took up quite a bit of space and did not have a place in the usual home. A man named Ralph Baer, however, had a different idea.</a:t>
            </a:r>
          </a:p>
        </p:txBody>
      </p:sp>
    </p:spTree>
    <p:extLst>
      <p:ext uri="{BB962C8B-B14F-4D97-AF65-F5344CB8AC3E}">
        <p14:creationId xmlns:p14="http://schemas.microsoft.com/office/powerpoint/2010/main" val="662207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9577B-3B16-994A-F702-9FFF258961E3}"/>
              </a:ext>
            </a:extLst>
          </p:cNvPr>
          <p:cNvSpPr>
            <a:spLocks noGrp="1"/>
          </p:cNvSpPr>
          <p:nvPr>
            <p:ph type="title"/>
          </p:nvPr>
        </p:nvSpPr>
        <p:spPr/>
        <p:txBody>
          <a:bodyPr/>
          <a:lstStyle/>
          <a:p>
            <a:r>
              <a:rPr lang="en-US" dirty="0"/>
              <a:t>The first video game console</a:t>
            </a:r>
          </a:p>
        </p:txBody>
      </p:sp>
      <p:sp>
        <p:nvSpPr>
          <p:cNvPr id="3" name="Content Placeholder 2">
            <a:extLst>
              <a:ext uri="{FF2B5EF4-FFF2-40B4-BE49-F238E27FC236}">
                <a16:creationId xmlns:a16="http://schemas.microsoft.com/office/drawing/2014/main" id="{D6F9860E-73CE-4F57-E382-CA5839BD9DDE}"/>
              </a:ext>
            </a:extLst>
          </p:cNvPr>
          <p:cNvSpPr>
            <a:spLocks noGrp="1"/>
          </p:cNvSpPr>
          <p:nvPr>
            <p:ph idx="1"/>
          </p:nvPr>
        </p:nvSpPr>
        <p:spPr/>
        <p:txBody>
          <a:bodyPr/>
          <a:lstStyle/>
          <a:p>
            <a:pPr marL="0" indent="0">
              <a:buNone/>
            </a:pPr>
            <a:r>
              <a:rPr lang="en-US" dirty="0"/>
              <a:t>In the late 1960’s, Ralph Baer created a device that could produce a dot on a television screen. He worked on the idea further, until he eventually made a new prototype he nicknamed the “Brown Box.” The company he worked for and which owned the rights to the system licensed the technology to Magnavox, who released it as the Odyssey in 1972. A man named Nolan Bushnell saw a demonstration of this console, and had an idea.</a:t>
            </a:r>
          </a:p>
        </p:txBody>
      </p:sp>
    </p:spTree>
    <p:extLst>
      <p:ext uri="{BB962C8B-B14F-4D97-AF65-F5344CB8AC3E}">
        <p14:creationId xmlns:p14="http://schemas.microsoft.com/office/powerpoint/2010/main" val="1147983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D5E2-5111-5AFC-E993-E17AB4BF6BFA}"/>
              </a:ext>
            </a:extLst>
          </p:cNvPr>
          <p:cNvSpPr>
            <a:spLocks noGrp="1"/>
          </p:cNvSpPr>
          <p:nvPr>
            <p:ph type="title"/>
          </p:nvPr>
        </p:nvSpPr>
        <p:spPr/>
        <p:txBody>
          <a:bodyPr/>
          <a:lstStyle/>
          <a:p>
            <a:r>
              <a:rPr lang="en-US" dirty="0"/>
              <a:t>Into the arcade</a:t>
            </a:r>
          </a:p>
        </p:txBody>
      </p:sp>
      <p:sp>
        <p:nvSpPr>
          <p:cNvPr id="3" name="Content Placeholder 2">
            <a:extLst>
              <a:ext uri="{FF2B5EF4-FFF2-40B4-BE49-F238E27FC236}">
                <a16:creationId xmlns:a16="http://schemas.microsoft.com/office/drawing/2014/main" id="{18AC7B9B-A9FC-7488-5277-D8061DBECC2F}"/>
              </a:ext>
            </a:extLst>
          </p:cNvPr>
          <p:cNvSpPr>
            <a:spLocks noGrp="1"/>
          </p:cNvSpPr>
          <p:nvPr>
            <p:ph idx="1"/>
          </p:nvPr>
        </p:nvSpPr>
        <p:spPr/>
        <p:txBody>
          <a:bodyPr/>
          <a:lstStyle/>
          <a:p>
            <a:pPr marL="0" indent="0">
              <a:buNone/>
            </a:pPr>
            <a:r>
              <a:rPr lang="en-US" dirty="0"/>
              <a:t>He played the original </a:t>
            </a:r>
            <a:r>
              <a:rPr lang="en-US" dirty="0" err="1"/>
              <a:t>Spacewar</a:t>
            </a:r>
            <a:r>
              <a:rPr lang="en-US" dirty="0"/>
              <a:t> while he was a student at the University of Utah, and he decided to make a version of it for the arcade, making it one of the first video games to show up there. The problem is, </a:t>
            </a:r>
            <a:r>
              <a:rPr lang="en-US" dirty="0" err="1"/>
              <a:t>Spacewar</a:t>
            </a:r>
            <a:r>
              <a:rPr lang="en-US" dirty="0"/>
              <a:t> is a complicated game for most people to play, and Computer Space was even more complicated due to there only being one player instead of two.</a:t>
            </a:r>
          </a:p>
        </p:txBody>
      </p:sp>
    </p:spTree>
    <p:extLst>
      <p:ext uri="{BB962C8B-B14F-4D97-AF65-F5344CB8AC3E}">
        <p14:creationId xmlns:p14="http://schemas.microsoft.com/office/powerpoint/2010/main" val="2499481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84D57-82EA-676F-48EC-8463763B60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154862-37D3-C5FB-693C-2DB3E4C4963D}"/>
              </a:ext>
            </a:extLst>
          </p:cNvPr>
          <p:cNvSpPr>
            <a:spLocks noGrp="1"/>
          </p:cNvSpPr>
          <p:nvPr>
            <p:ph idx="1"/>
          </p:nvPr>
        </p:nvSpPr>
        <p:spPr/>
        <p:txBody>
          <a:bodyPr/>
          <a:lstStyle/>
          <a:p>
            <a:pPr marL="0" indent="0">
              <a:buNone/>
            </a:pPr>
            <a:r>
              <a:rPr lang="en-US" dirty="0"/>
              <a:t>He saw the Odyssey being demonstrated, and founded a company named Atari with a business partner named Ted Dabney. They created “Pong,” a game like the table tennis game for the Odyssey. The first machine was placed, and it only lasted a few days before it needed serviced. When they went to look at it, there was only one issue: too many quarters were put into the machine! Atari quickly partnered with Sears, Roebuck, and Co. to produce a home version of the popular game and caught notice of Magnavox. </a:t>
            </a:r>
          </a:p>
        </p:txBody>
      </p:sp>
    </p:spTree>
    <p:extLst>
      <p:ext uri="{BB962C8B-B14F-4D97-AF65-F5344CB8AC3E}">
        <p14:creationId xmlns:p14="http://schemas.microsoft.com/office/powerpoint/2010/main" val="3931076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6A9A-3B7D-66CB-B673-AD72F014DFD8}"/>
              </a:ext>
            </a:extLst>
          </p:cNvPr>
          <p:cNvSpPr>
            <a:spLocks noGrp="1"/>
          </p:cNvSpPr>
          <p:nvPr>
            <p:ph type="title"/>
          </p:nvPr>
        </p:nvSpPr>
        <p:spPr/>
        <p:txBody>
          <a:bodyPr/>
          <a:lstStyle/>
          <a:p>
            <a:r>
              <a:rPr lang="en-US" dirty="0"/>
              <a:t>Trouble for Atari</a:t>
            </a:r>
          </a:p>
        </p:txBody>
      </p:sp>
      <p:sp>
        <p:nvSpPr>
          <p:cNvPr id="3" name="Content Placeholder 2">
            <a:extLst>
              <a:ext uri="{FF2B5EF4-FFF2-40B4-BE49-F238E27FC236}">
                <a16:creationId xmlns:a16="http://schemas.microsoft.com/office/drawing/2014/main" id="{A65C9C65-8431-CA79-81E1-0FC49C0DD2B9}"/>
              </a:ext>
            </a:extLst>
          </p:cNvPr>
          <p:cNvSpPr>
            <a:spLocks noGrp="1"/>
          </p:cNvSpPr>
          <p:nvPr>
            <p:ph idx="1"/>
          </p:nvPr>
        </p:nvSpPr>
        <p:spPr/>
        <p:txBody>
          <a:bodyPr/>
          <a:lstStyle/>
          <a:p>
            <a:pPr marL="0" indent="0">
              <a:buNone/>
            </a:pPr>
            <a:r>
              <a:rPr lang="en-US" dirty="0"/>
              <a:t>They weren’t happy, since it was nearly an exact copy of their game! They sued Atari for patent rights infringement, proving that Bushnell saw it, and even played it! Atari ended up settling with Magnavox. They knew they couldn’t win, because of its extreme similarity! After this though, the entire market boomed for companies trying to earn money off of Atari’s fame.</a:t>
            </a:r>
          </a:p>
        </p:txBody>
      </p:sp>
    </p:spTree>
    <p:extLst>
      <p:ext uri="{BB962C8B-B14F-4D97-AF65-F5344CB8AC3E}">
        <p14:creationId xmlns:p14="http://schemas.microsoft.com/office/powerpoint/2010/main" val="1611388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FDC4E-5C3A-E829-4B20-BE7DCA7193DD}"/>
              </a:ext>
            </a:extLst>
          </p:cNvPr>
          <p:cNvSpPr>
            <a:spLocks noGrp="1"/>
          </p:cNvSpPr>
          <p:nvPr>
            <p:ph type="title"/>
          </p:nvPr>
        </p:nvSpPr>
        <p:spPr/>
        <p:txBody>
          <a:bodyPr/>
          <a:lstStyle/>
          <a:p>
            <a:r>
              <a:rPr lang="en-US" dirty="0"/>
              <a:t>Pong in the home</a:t>
            </a:r>
          </a:p>
        </p:txBody>
      </p:sp>
      <p:sp>
        <p:nvSpPr>
          <p:cNvPr id="3" name="Content Placeholder 2">
            <a:extLst>
              <a:ext uri="{FF2B5EF4-FFF2-40B4-BE49-F238E27FC236}">
                <a16:creationId xmlns:a16="http://schemas.microsoft.com/office/drawing/2014/main" id="{46B5D57C-CEB7-B882-CA9C-0F17DF586D3C}"/>
              </a:ext>
            </a:extLst>
          </p:cNvPr>
          <p:cNvSpPr>
            <a:spLocks noGrp="1"/>
          </p:cNvSpPr>
          <p:nvPr>
            <p:ph idx="1"/>
          </p:nvPr>
        </p:nvSpPr>
        <p:spPr/>
        <p:txBody>
          <a:bodyPr/>
          <a:lstStyle/>
          <a:p>
            <a:pPr marL="0" indent="0">
              <a:buNone/>
            </a:pPr>
            <a:r>
              <a:rPr lang="en-US" dirty="0"/>
              <a:t>After the Pong system by Atari and Sears, other companies wanted to join in. Magnavox was even joining in themselves, making modified Odysseys that could only play Table Tennis and a couple other games. This started the first generation of gaming consoles, with the most famous being made by Coleco, who also produced other popular toys in the 1980’s. Coleco had a trick up their sleeve to steal the whole market.</a:t>
            </a:r>
          </a:p>
        </p:txBody>
      </p:sp>
    </p:spTree>
    <p:extLst>
      <p:ext uri="{BB962C8B-B14F-4D97-AF65-F5344CB8AC3E}">
        <p14:creationId xmlns:p14="http://schemas.microsoft.com/office/powerpoint/2010/main" val="2138111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052D8-824F-06B3-1602-F83BF629C823}"/>
              </a:ext>
            </a:extLst>
          </p:cNvPr>
          <p:cNvSpPr>
            <a:spLocks noGrp="1"/>
          </p:cNvSpPr>
          <p:nvPr>
            <p:ph type="title"/>
          </p:nvPr>
        </p:nvSpPr>
        <p:spPr/>
        <p:txBody>
          <a:bodyPr/>
          <a:lstStyle/>
          <a:p>
            <a:r>
              <a:rPr lang="en-US" dirty="0"/>
              <a:t>Coleco takes over</a:t>
            </a:r>
          </a:p>
        </p:txBody>
      </p:sp>
      <p:sp>
        <p:nvSpPr>
          <p:cNvPr id="3" name="Content Placeholder 2">
            <a:extLst>
              <a:ext uri="{FF2B5EF4-FFF2-40B4-BE49-F238E27FC236}">
                <a16:creationId xmlns:a16="http://schemas.microsoft.com/office/drawing/2014/main" id="{9470D3C0-F063-4015-EAB8-E783EB479F71}"/>
              </a:ext>
            </a:extLst>
          </p:cNvPr>
          <p:cNvSpPr>
            <a:spLocks noGrp="1"/>
          </p:cNvSpPr>
          <p:nvPr>
            <p:ph idx="1"/>
          </p:nvPr>
        </p:nvSpPr>
        <p:spPr/>
        <p:txBody>
          <a:bodyPr/>
          <a:lstStyle/>
          <a:p>
            <a:pPr marL="0" indent="0">
              <a:buNone/>
            </a:pPr>
            <a:r>
              <a:rPr lang="en-US" dirty="0"/>
              <a:t>Coleco was trying their best to cement themselves as the best Pong console manufacturer and placed a large order for the chip used in most Pong consoles. General Instruments, creator of the chip, couldn’t keep up with the demand. Coleco, being their first big customer, was top priority. While other companies waited for their chips to arrive, Coleco cornered the market. Soon, video game consoles got more advanced.</a:t>
            </a:r>
          </a:p>
        </p:txBody>
      </p:sp>
    </p:spTree>
    <p:extLst>
      <p:ext uri="{BB962C8B-B14F-4D97-AF65-F5344CB8AC3E}">
        <p14:creationId xmlns:p14="http://schemas.microsoft.com/office/powerpoint/2010/main" val="2160339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8E6C2-AD59-F9D0-2F67-86945C57E6FF}"/>
              </a:ext>
            </a:extLst>
          </p:cNvPr>
          <p:cNvSpPr>
            <a:spLocks noGrp="1"/>
          </p:cNvSpPr>
          <p:nvPr>
            <p:ph type="title"/>
          </p:nvPr>
        </p:nvSpPr>
        <p:spPr/>
        <p:txBody>
          <a:bodyPr/>
          <a:lstStyle/>
          <a:p>
            <a:r>
              <a:rPr lang="en-US" dirty="0"/>
              <a:t>Second generation of consoles</a:t>
            </a:r>
          </a:p>
        </p:txBody>
      </p:sp>
      <p:sp>
        <p:nvSpPr>
          <p:cNvPr id="3" name="Content Placeholder 2">
            <a:extLst>
              <a:ext uri="{FF2B5EF4-FFF2-40B4-BE49-F238E27FC236}">
                <a16:creationId xmlns:a16="http://schemas.microsoft.com/office/drawing/2014/main" id="{3950BA0B-9285-5285-D41F-A6977B564465}"/>
              </a:ext>
            </a:extLst>
          </p:cNvPr>
          <p:cNvSpPr>
            <a:spLocks noGrp="1"/>
          </p:cNvSpPr>
          <p:nvPr>
            <p:ph idx="1"/>
          </p:nvPr>
        </p:nvSpPr>
        <p:spPr/>
        <p:txBody>
          <a:bodyPr/>
          <a:lstStyle/>
          <a:p>
            <a:pPr marL="0" indent="0">
              <a:buNone/>
            </a:pPr>
            <a:r>
              <a:rPr lang="en-US" dirty="0"/>
              <a:t>The next generation of consoles had begun, going from simple Pong consoles to the Atari VCS, the </a:t>
            </a:r>
            <a:r>
              <a:rPr lang="en-US" dirty="0" err="1"/>
              <a:t>Intellivision</a:t>
            </a:r>
            <a:r>
              <a:rPr lang="en-US" dirty="0"/>
              <a:t> by Mattel, and the </a:t>
            </a:r>
            <a:r>
              <a:rPr lang="en-US" dirty="0" err="1"/>
              <a:t>ColecoVision</a:t>
            </a:r>
            <a:r>
              <a:rPr lang="en-US" dirty="0"/>
              <a:t>. These consoles had one advantage over the Odyssey. They introduced interchangeable cartridges with games stored on them instead of the consoles themselves. More games could be produced over time, and games started to flood the market from many manufacturers.</a:t>
            </a:r>
          </a:p>
        </p:txBody>
      </p:sp>
    </p:spTree>
    <p:extLst>
      <p:ext uri="{BB962C8B-B14F-4D97-AF65-F5344CB8AC3E}">
        <p14:creationId xmlns:p14="http://schemas.microsoft.com/office/powerpoint/2010/main" val="2976896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F68E9-E959-277D-B6ED-9EBF7B207999}"/>
              </a:ext>
            </a:extLst>
          </p:cNvPr>
          <p:cNvSpPr>
            <a:spLocks noGrp="1"/>
          </p:cNvSpPr>
          <p:nvPr>
            <p:ph type="title"/>
          </p:nvPr>
        </p:nvSpPr>
        <p:spPr/>
        <p:txBody>
          <a:bodyPr/>
          <a:lstStyle/>
          <a:p>
            <a:r>
              <a:rPr lang="en-US" dirty="0"/>
              <a:t>Video game crash of 1983</a:t>
            </a:r>
          </a:p>
        </p:txBody>
      </p:sp>
      <p:sp>
        <p:nvSpPr>
          <p:cNvPr id="3" name="Content Placeholder 2">
            <a:extLst>
              <a:ext uri="{FF2B5EF4-FFF2-40B4-BE49-F238E27FC236}">
                <a16:creationId xmlns:a16="http://schemas.microsoft.com/office/drawing/2014/main" id="{06F1026C-F7F4-9FF2-6809-11F259726F24}"/>
              </a:ext>
            </a:extLst>
          </p:cNvPr>
          <p:cNvSpPr>
            <a:spLocks noGrp="1"/>
          </p:cNvSpPr>
          <p:nvPr>
            <p:ph idx="1"/>
          </p:nvPr>
        </p:nvSpPr>
        <p:spPr/>
        <p:txBody>
          <a:bodyPr/>
          <a:lstStyle/>
          <a:p>
            <a:pPr marL="0" indent="0">
              <a:buNone/>
            </a:pPr>
            <a:r>
              <a:rPr lang="en-US" dirty="0"/>
              <a:t>As these games kept flowing in, quality of each game decreased greatly. One game, based on the movie E.T., was so bad that many copies famously ended up in trash dumps. Consoles and games weren’t selling, and Mattel and Magnavox discontinued their video game product lines. Atari struggled to stay afloat. Arcades seemed to be doing well, but some still suffered. Chuck E. Cheese’s Pizza Time Theater, created by Atari founder Nolan Bushnell, filed for bankruptcy in 1984. However, while the market in America was growing and later collapsing, other countries started to see an opportunity.</a:t>
            </a:r>
          </a:p>
        </p:txBody>
      </p:sp>
    </p:spTree>
    <p:extLst>
      <p:ext uri="{BB962C8B-B14F-4D97-AF65-F5344CB8AC3E}">
        <p14:creationId xmlns:p14="http://schemas.microsoft.com/office/powerpoint/2010/main" val="2509180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D4EE0-F43A-355E-2A0B-A0B643BE5649}"/>
              </a:ext>
            </a:extLst>
          </p:cNvPr>
          <p:cNvSpPr>
            <a:spLocks noGrp="1"/>
          </p:cNvSpPr>
          <p:nvPr>
            <p:ph type="title"/>
          </p:nvPr>
        </p:nvSpPr>
        <p:spPr/>
        <p:txBody>
          <a:bodyPr/>
          <a:lstStyle/>
          <a:p>
            <a:r>
              <a:rPr lang="en-US" dirty="0"/>
              <a:t>Japan enters the scene</a:t>
            </a:r>
          </a:p>
        </p:txBody>
      </p:sp>
      <p:sp>
        <p:nvSpPr>
          <p:cNvPr id="3" name="Content Placeholder 2">
            <a:extLst>
              <a:ext uri="{FF2B5EF4-FFF2-40B4-BE49-F238E27FC236}">
                <a16:creationId xmlns:a16="http://schemas.microsoft.com/office/drawing/2014/main" id="{6E4606A7-C245-FC66-E520-B90029CA291D}"/>
              </a:ext>
            </a:extLst>
          </p:cNvPr>
          <p:cNvSpPr>
            <a:spLocks noGrp="1"/>
          </p:cNvSpPr>
          <p:nvPr>
            <p:ph idx="1"/>
          </p:nvPr>
        </p:nvSpPr>
        <p:spPr/>
        <p:txBody>
          <a:bodyPr/>
          <a:lstStyle/>
          <a:p>
            <a:pPr marL="0" indent="0">
              <a:buNone/>
            </a:pPr>
            <a:r>
              <a:rPr lang="en-US" dirty="0"/>
              <a:t>A Japanese man named </a:t>
            </a:r>
            <a:r>
              <a:rPr lang="en-US" dirty="0" err="1"/>
              <a:t>Fusajiro</a:t>
            </a:r>
            <a:r>
              <a:rPr lang="en-US" dirty="0"/>
              <a:t> Yamauchi (</a:t>
            </a:r>
            <a:r>
              <a:rPr lang="ja-JP" altLang="en-US" dirty="0"/>
              <a:t>房浩山内</a:t>
            </a:r>
            <a:r>
              <a:rPr lang="en-US" altLang="ja-JP" dirty="0"/>
              <a:t>) began a small business manufacturing “Hanafuda” playing cards in Kyoto, Japan in 1889. His sons continued the company, going into many types of business ventures, trying to see what sticked. They started providing taxi services and manufacturing toys, and when they started making Pong consoles, they knew what they wanted to make.</a:t>
            </a:r>
            <a:endParaRPr lang="en-US" dirty="0"/>
          </a:p>
        </p:txBody>
      </p:sp>
    </p:spTree>
    <p:extLst>
      <p:ext uri="{BB962C8B-B14F-4D97-AF65-F5344CB8AC3E}">
        <p14:creationId xmlns:p14="http://schemas.microsoft.com/office/powerpoint/2010/main" val="2612984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26A19-B16D-4FB0-E7F2-13853D913E94}"/>
              </a:ext>
            </a:extLst>
          </p:cNvPr>
          <p:cNvSpPr>
            <a:spLocks noGrp="1"/>
          </p:cNvSpPr>
          <p:nvPr>
            <p:ph type="title"/>
          </p:nvPr>
        </p:nvSpPr>
        <p:spPr/>
        <p:txBody>
          <a:bodyPr/>
          <a:lstStyle/>
          <a:p>
            <a:r>
              <a:rPr lang="en-US" dirty="0"/>
              <a:t>An innovative new device</a:t>
            </a:r>
          </a:p>
        </p:txBody>
      </p:sp>
      <p:sp>
        <p:nvSpPr>
          <p:cNvPr id="3" name="Content Placeholder 2">
            <a:extLst>
              <a:ext uri="{FF2B5EF4-FFF2-40B4-BE49-F238E27FC236}">
                <a16:creationId xmlns:a16="http://schemas.microsoft.com/office/drawing/2014/main" id="{C791BD60-43A3-BD56-CCCF-8454223BCD8A}"/>
              </a:ext>
            </a:extLst>
          </p:cNvPr>
          <p:cNvSpPr>
            <a:spLocks noGrp="1"/>
          </p:cNvSpPr>
          <p:nvPr>
            <p:ph idx="1"/>
          </p:nvPr>
        </p:nvSpPr>
        <p:spPr/>
        <p:txBody>
          <a:bodyPr/>
          <a:lstStyle/>
          <a:p>
            <a:pPr marL="0" indent="0">
              <a:buNone/>
            </a:pPr>
            <a:r>
              <a:rPr lang="en-US" dirty="0"/>
              <a:t>A man named </a:t>
            </a:r>
            <a:r>
              <a:rPr lang="en-US" dirty="0" err="1"/>
              <a:t>Gunpei</a:t>
            </a:r>
            <a:r>
              <a:rPr lang="en-US" dirty="0"/>
              <a:t> Yokoi (</a:t>
            </a:r>
            <a:r>
              <a:rPr lang="ja-JP" altLang="en-US" dirty="0"/>
              <a:t>グンペイ横井</a:t>
            </a:r>
            <a:r>
              <a:rPr lang="en-US" altLang="ja-JP" dirty="0"/>
              <a:t>) was working for Nintendo, and when he was on a flight, he noticed a bored man playing with his calculator. This gave him the idea for the “Game &amp; Watch.” Nintendo of America was founded in 1980 to sell the product. However, a man named Shigeru Miyamoto (</a:t>
            </a:r>
            <a:r>
              <a:rPr lang="ja-JP" altLang="en-US" dirty="0"/>
              <a:t>茂る宮本</a:t>
            </a:r>
            <a:r>
              <a:rPr lang="en-US" altLang="ja-JP" dirty="0"/>
              <a:t>) started a series that lasts even until today.</a:t>
            </a:r>
          </a:p>
        </p:txBody>
      </p:sp>
    </p:spTree>
    <p:extLst>
      <p:ext uri="{BB962C8B-B14F-4D97-AF65-F5344CB8AC3E}">
        <p14:creationId xmlns:p14="http://schemas.microsoft.com/office/powerpoint/2010/main" val="358222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71A4-D4EE-BBEF-D435-20CE2D79EE24}"/>
              </a:ext>
            </a:extLst>
          </p:cNvPr>
          <p:cNvSpPr>
            <a:spLocks noGrp="1"/>
          </p:cNvSpPr>
          <p:nvPr>
            <p:ph type="title"/>
          </p:nvPr>
        </p:nvSpPr>
        <p:spPr/>
        <p:txBody>
          <a:bodyPr/>
          <a:lstStyle/>
          <a:p>
            <a:r>
              <a:rPr lang="en-US" dirty="0"/>
              <a:t>Mario’s beginnings</a:t>
            </a:r>
          </a:p>
        </p:txBody>
      </p:sp>
      <p:sp>
        <p:nvSpPr>
          <p:cNvPr id="3" name="Content Placeholder 2">
            <a:extLst>
              <a:ext uri="{FF2B5EF4-FFF2-40B4-BE49-F238E27FC236}">
                <a16:creationId xmlns:a16="http://schemas.microsoft.com/office/drawing/2014/main" id="{A2EA1FF5-7577-E54B-501B-15C5F56C8167}"/>
              </a:ext>
            </a:extLst>
          </p:cNvPr>
          <p:cNvSpPr>
            <a:spLocks noGrp="1"/>
          </p:cNvSpPr>
          <p:nvPr>
            <p:ph idx="1"/>
          </p:nvPr>
        </p:nvSpPr>
        <p:spPr/>
        <p:txBody>
          <a:bodyPr/>
          <a:lstStyle/>
          <a:p>
            <a:pPr marL="0" indent="0">
              <a:buNone/>
            </a:pPr>
            <a:r>
              <a:rPr lang="en-US" dirty="0"/>
              <a:t>Miyamoto-</a:t>
            </a:r>
            <a:r>
              <a:rPr lang="en-US" dirty="0" err="1"/>
              <a:t>san</a:t>
            </a:r>
            <a:r>
              <a:rPr lang="en-US" dirty="0"/>
              <a:t> developed a game called Donkey Kong, which was so fun that it became the hottest-selling game in the arcade business. The game featured </a:t>
            </a:r>
            <a:r>
              <a:rPr lang="en-US" dirty="0" err="1"/>
              <a:t>Jumpman</a:t>
            </a:r>
            <a:r>
              <a:rPr lang="en-US" dirty="0"/>
              <a:t>, who raced against a crazy ape to save his girlfriend. Nintendo later nicknamed him “Mario” because he looked quite similar to the landlord of the American office of the company, Mario </a:t>
            </a:r>
            <a:r>
              <a:rPr lang="en-US" dirty="0" err="1"/>
              <a:t>Segali</a:t>
            </a:r>
            <a:r>
              <a:rPr lang="en-US" dirty="0"/>
              <a:t>. Nintendo knew they could take over the home market with this popular game.</a:t>
            </a:r>
          </a:p>
        </p:txBody>
      </p:sp>
    </p:spTree>
    <p:extLst>
      <p:ext uri="{BB962C8B-B14F-4D97-AF65-F5344CB8AC3E}">
        <p14:creationId xmlns:p14="http://schemas.microsoft.com/office/powerpoint/2010/main" val="2865855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76EB1-C233-C89E-F843-B10C739E26D6}"/>
              </a:ext>
            </a:extLst>
          </p:cNvPr>
          <p:cNvSpPr>
            <a:spLocks noGrp="1"/>
          </p:cNvSpPr>
          <p:nvPr>
            <p:ph type="title"/>
          </p:nvPr>
        </p:nvSpPr>
        <p:spPr/>
        <p:txBody>
          <a:bodyPr/>
          <a:lstStyle/>
          <a:p>
            <a:r>
              <a:rPr lang="en-US" dirty="0"/>
              <a:t>Third generation of consoles</a:t>
            </a:r>
          </a:p>
        </p:txBody>
      </p:sp>
      <p:sp>
        <p:nvSpPr>
          <p:cNvPr id="3" name="Content Placeholder 2">
            <a:extLst>
              <a:ext uri="{FF2B5EF4-FFF2-40B4-BE49-F238E27FC236}">
                <a16:creationId xmlns:a16="http://schemas.microsoft.com/office/drawing/2014/main" id="{EC9EF664-4248-CB54-9F51-327D46C588E4}"/>
              </a:ext>
            </a:extLst>
          </p:cNvPr>
          <p:cNvSpPr>
            <a:spLocks noGrp="1"/>
          </p:cNvSpPr>
          <p:nvPr>
            <p:ph idx="1"/>
          </p:nvPr>
        </p:nvSpPr>
        <p:spPr/>
        <p:txBody>
          <a:bodyPr/>
          <a:lstStyle/>
          <a:p>
            <a:pPr marL="0" indent="0">
              <a:buNone/>
            </a:pPr>
            <a:r>
              <a:rPr lang="en-US" dirty="0"/>
              <a:t>In 1983, they developed a console called the “Family Computer.” It was named this way because of the crash in America at the time. It was so advanced it started a new generation, with it being the only major competitor, especially in America. They created a new game especially for the system called “Super Mario Bros.,” based on the Mario character from Donkey Kong and his brother Luigi. They released the console in the United States in 1985 as the “Nintendo Entertainment System,” still trying to separate it from the older consoles that caused the crash. They also had preventative measures to prevent it from happening again.</a:t>
            </a:r>
          </a:p>
        </p:txBody>
      </p:sp>
    </p:spTree>
    <p:extLst>
      <p:ext uri="{BB962C8B-B14F-4D97-AF65-F5344CB8AC3E}">
        <p14:creationId xmlns:p14="http://schemas.microsoft.com/office/powerpoint/2010/main" val="282062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93BEB-AFF2-78FE-8489-081608B2FC65}"/>
              </a:ext>
            </a:extLst>
          </p:cNvPr>
          <p:cNvSpPr>
            <a:spLocks noGrp="1"/>
          </p:cNvSpPr>
          <p:nvPr>
            <p:ph type="title"/>
          </p:nvPr>
        </p:nvSpPr>
        <p:spPr/>
        <p:txBody>
          <a:bodyPr/>
          <a:lstStyle/>
          <a:p>
            <a:r>
              <a:rPr lang="en-US" dirty="0"/>
              <a:t>Handheld gaming</a:t>
            </a:r>
          </a:p>
        </p:txBody>
      </p:sp>
      <p:sp>
        <p:nvSpPr>
          <p:cNvPr id="3" name="Content Placeholder 2">
            <a:extLst>
              <a:ext uri="{FF2B5EF4-FFF2-40B4-BE49-F238E27FC236}">
                <a16:creationId xmlns:a16="http://schemas.microsoft.com/office/drawing/2014/main" id="{65B2B201-831C-7C1E-8231-E1B11D4ECE5C}"/>
              </a:ext>
            </a:extLst>
          </p:cNvPr>
          <p:cNvSpPr>
            <a:spLocks noGrp="1"/>
          </p:cNvSpPr>
          <p:nvPr>
            <p:ph idx="1"/>
          </p:nvPr>
        </p:nvSpPr>
        <p:spPr/>
        <p:txBody>
          <a:bodyPr/>
          <a:lstStyle/>
          <a:p>
            <a:pPr marL="0" indent="0">
              <a:buNone/>
            </a:pPr>
            <a:r>
              <a:rPr lang="en-US" dirty="0"/>
              <a:t>The NES was a powerhouse for the time, but people didn’t want to be stuck on the TV to play. Nintendo came up with a great idea, which was merging the portability of a Game &amp; Watch and the cartridges of the NES to create a new console called the Game Boy. Nintendo didn’t want to limit sales to “little boys” by including Mario with the console, so they originally sold the console with a copy of the Russian puzzle game Tetris. Many popular NES games were adapted to the Game Boy, and the successful Pokémon games started on </a:t>
            </a:r>
            <a:r>
              <a:rPr lang="en-US"/>
              <a:t>the console.</a:t>
            </a:r>
            <a:endParaRPr lang="en-US" dirty="0"/>
          </a:p>
        </p:txBody>
      </p:sp>
    </p:spTree>
    <p:extLst>
      <p:ext uri="{BB962C8B-B14F-4D97-AF65-F5344CB8AC3E}">
        <p14:creationId xmlns:p14="http://schemas.microsoft.com/office/powerpoint/2010/main" val="40047376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1451</Words>
  <Application>Microsoft Office PowerPoint</Application>
  <PresentationFormat>Widescreen</PresentationFormat>
  <Paragraphs>35</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History of Video Games</vt:lpstr>
      <vt:lpstr>What is a video game?</vt:lpstr>
      <vt:lpstr>First video games</vt:lpstr>
      <vt:lpstr>PowerPoint Presentation</vt:lpstr>
      <vt:lpstr>PowerPoint Presentation</vt:lpstr>
      <vt:lpstr>PowerPoint Presentation</vt:lpstr>
      <vt:lpstr>The first video game console</vt:lpstr>
      <vt:lpstr>Into the arcade</vt:lpstr>
      <vt:lpstr>PowerPoint Presentation</vt:lpstr>
      <vt:lpstr>Trouble for Atari</vt:lpstr>
      <vt:lpstr>Pong in the home</vt:lpstr>
      <vt:lpstr>Coleco takes over</vt:lpstr>
      <vt:lpstr>Second generation of consoles</vt:lpstr>
      <vt:lpstr>Video game crash of 1983</vt:lpstr>
      <vt:lpstr>Japan enters the scene</vt:lpstr>
      <vt:lpstr>An innovative new device</vt:lpstr>
      <vt:lpstr>Mario’s beginnings</vt:lpstr>
      <vt:lpstr>Third generation of consoles</vt:lpstr>
      <vt:lpstr>Handheld gaming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Video Games</dc:title>
  <dc:creator>David Jentes</dc:creator>
  <cp:lastModifiedBy>David Jentes</cp:lastModifiedBy>
  <cp:revision>2</cp:revision>
  <dcterms:created xsi:type="dcterms:W3CDTF">2024-01-31T01:37:44Z</dcterms:created>
  <dcterms:modified xsi:type="dcterms:W3CDTF">2024-01-31T02:28:19Z</dcterms:modified>
</cp:coreProperties>
</file>