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90" d="100"/>
          <a:sy n="90" d="100"/>
        </p:scale>
        <p:origin x="1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3DAA-CBD1-EF66-B3FE-5C9020EB71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66C1BE-5F2D-D9A6-75C8-FF0A9BF65D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3CAA8A-3841-F729-8328-4C29B692BF04}"/>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5" name="Footer Placeholder 4">
            <a:extLst>
              <a:ext uri="{FF2B5EF4-FFF2-40B4-BE49-F238E27FC236}">
                <a16:creationId xmlns:a16="http://schemas.microsoft.com/office/drawing/2014/main" id="{BE85C8D4-A141-2C8A-7EB9-429CB55C77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EE2344-6BC7-54FB-8D94-7E165940E9D9}"/>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54175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B447C-0CE0-D9B9-70C2-9136DF7411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0EB0FC-1D3C-D28B-6F08-A0DE447F6A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BE88B-1BFD-550F-A983-14E348EF6A0F}"/>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5" name="Footer Placeholder 4">
            <a:extLst>
              <a:ext uri="{FF2B5EF4-FFF2-40B4-BE49-F238E27FC236}">
                <a16:creationId xmlns:a16="http://schemas.microsoft.com/office/drawing/2014/main" id="{E7F75C48-7CA7-A4A1-2EFC-C4EE51595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8E293-D68B-847D-DABF-89CE5349C7B9}"/>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369194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8CEF-A446-68E2-2621-20541A81F0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68D9F2-3DF9-1FAE-3E8C-85C6CF5243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979119-0B0F-3C6C-E80A-6001050EF9F3}"/>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5" name="Footer Placeholder 4">
            <a:extLst>
              <a:ext uri="{FF2B5EF4-FFF2-40B4-BE49-F238E27FC236}">
                <a16:creationId xmlns:a16="http://schemas.microsoft.com/office/drawing/2014/main" id="{F95FD112-0D16-056B-85C7-2A5C8A8215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B4008-FAC3-CC21-A3D3-B764C0FA6C55}"/>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638258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FF05-E8B8-B093-8143-BDE42293D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858293-8A5C-FDF8-E6C8-B12B62864C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780F3-B1C7-EA68-9A8C-4F81CB29AE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A3F4B2-3658-6493-6A03-377E45C81C7B}"/>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6" name="Footer Placeholder 5">
            <a:extLst>
              <a:ext uri="{FF2B5EF4-FFF2-40B4-BE49-F238E27FC236}">
                <a16:creationId xmlns:a16="http://schemas.microsoft.com/office/drawing/2014/main" id="{3D722FD2-4227-3A08-F0F3-4B7E5D17CF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5EC24-6430-E6EF-D02D-D46D19A543C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99794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01E9-F3EA-D0A4-BAAF-FD9A347DB0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31A4F7-B9EF-AE57-A764-D5B1EA7818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2658B8-31AB-6F08-F8FA-2CB962838B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06FDC7-D862-D5AF-8684-7FA6EE6B23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D6A9ED-8622-E857-A4C4-4DDD5102FE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CFA5C0-2387-E618-A006-C536C0923F52}"/>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8" name="Footer Placeholder 7">
            <a:extLst>
              <a:ext uri="{FF2B5EF4-FFF2-40B4-BE49-F238E27FC236}">
                <a16:creationId xmlns:a16="http://schemas.microsoft.com/office/drawing/2014/main" id="{F89AEB76-3E77-E343-25A9-1F843B9BE3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F6D242-F841-97B3-F51A-DF716063B39A}"/>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001031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63194-0AAA-0756-FD63-13623CEA0A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C7559F-17D8-F11C-18B3-FE8CE49DD3DE}"/>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4" name="Footer Placeholder 3">
            <a:extLst>
              <a:ext uri="{FF2B5EF4-FFF2-40B4-BE49-F238E27FC236}">
                <a16:creationId xmlns:a16="http://schemas.microsoft.com/office/drawing/2014/main" id="{93856FC7-0BB1-D51D-6B1C-60EBC20340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1B2B10-9C29-0E5F-C3E6-C5B82F9E7873}"/>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1227342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5433F-DEAC-4D8B-54B2-58390AC0F117}"/>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3" name="Footer Placeholder 2">
            <a:extLst>
              <a:ext uri="{FF2B5EF4-FFF2-40B4-BE49-F238E27FC236}">
                <a16:creationId xmlns:a16="http://schemas.microsoft.com/office/drawing/2014/main" id="{FFAF23F5-263F-6B6B-27A4-242261A7CA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1B07E0-FC91-E330-C9E9-94D55251D5D8}"/>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32472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3823-393A-2C46-DE53-AC8E4B6F17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600C76-E38A-9166-82BB-24C6D1C24B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E5C0F1-7C71-7BE0-B13D-A078EC918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162E3-7C86-8991-D207-F1462B7BC39C}"/>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6" name="Footer Placeholder 5">
            <a:extLst>
              <a:ext uri="{FF2B5EF4-FFF2-40B4-BE49-F238E27FC236}">
                <a16:creationId xmlns:a16="http://schemas.microsoft.com/office/drawing/2014/main" id="{979D82CE-3BA9-D42A-9015-F84C359FB8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BE0DC7-C65C-4439-ED10-BAF2A917C1D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620848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F21F-80B0-8A74-157A-2B387CCE4C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501899-8EC9-91DC-E82C-8FDED902C6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43F2A1-FDF8-F111-3664-E4070C4A4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81BB54-D9EE-81B2-CF80-DB794BC15ACB}"/>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6" name="Footer Placeholder 5">
            <a:extLst>
              <a:ext uri="{FF2B5EF4-FFF2-40B4-BE49-F238E27FC236}">
                <a16:creationId xmlns:a16="http://schemas.microsoft.com/office/drawing/2014/main" id="{4EA24CBD-50BF-D4D9-0FA5-2320B7A47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2843E-7686-17B1-E4CB-D35FFD07042F}"/>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64318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F79F0-0E3B-BD58-15CE-D2BBEAB2E7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70E8CF-08F3-AC6D-A0C2-82A44E7C8C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BD36A-A7D8-7F6F-FEF2-CF8EC25ADCD3}"/>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5" name="Footer Placeholder 4">
            <a:extLst>
              <a:ext uri="{FF2B5EF4-FFF2-40B4-BE49-F238E27FC236}">
                <a16:creationId xmlns:a16="http://schemas.microsoft.com/office/drawing/2014/main" id="{7E33A4BE-F429-97E5-1766-B30CDCA28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812501-A801-2027-0216-CCA4C133DF2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72822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196083-E03E-7107-5B40-44A38899F5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5D02ED-D9A3-DA9B-8849-D6E6835136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86A45-B0FC-DB51-D0A0-D84A81505904}"/>
              </a:ext>
            </a:extLst>
          </p:cNvPr>
          <p:cNvSpPr>
            <a:spLocks noGrp="1"/>
          </p:cNvSpPr>
          <p:nvPr>
            <p:ph type="dt" sz="half" idx="10"/>
          </p:nvPr>
        </p:nvSpPr>
        <p:spPr/>
        <p:txBody>
          <a:bodyPr/>
          <a:lstStyle/>
          <a:p>
            <a:fld id="{C57B9FE0-BCEE-4361-B22D-D069D7838731}" type="datetimeFigureOut">
              <a:rPr lang="en-US" smtClean="0"/>
              <a:t>2/1/2024</a:t>
            </a:fld>
            <a:endParaRPr lang="en-US"/>
          </a:p>
        </p:txBody>
      </p:sp>
      <p:sp>
        <p:nvSpPr>
          <p:cNvPr id="5" name="Footer Placeholder 4">
            <a:extLst>
              <a:ext uri="{FF2B5EF4-FFF2-40B4-BE49-F238E27FC236}">
                <a16:creationId xmlns:a16="http://schemas.microsoft.com/office/drawing/2014/main" id="{AFCFCBC3-76EE-8A09-4AF2-D41947433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78BB1-D84C-EC7A-F597-906F351F5003}"/>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977908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C60E93-0672-DFBD-75B4-628E0FA2C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EE5C44-04DC-D46C-9333-696C5444F2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25EC9-94AA-4D1C-0B6D-8F61C7A067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7B9FE0-BCEE-4361-B22D-D069D7838731}" type="datetimeFigureOut">
              <a:rPr lang="en-US" smtClean="0"/>
              <a:t>2/1/2024</a:t>
            </a:fld>
            <a:endParaRPr lang="en-US"/>
          </a:p>
        </p:txBody>
      </p:sp>
      <p:sp>
        <p:nvSpPr>
          <p:cNvPr id="5" name="Footer Placeholder 4">
            <a:extLst>
              <a:ext uri="{FF2B5EF4-FFF2-40B4-BE49-F238E27FC236}">
                <a16:creationId xmlns:a16="http://schemas.microsoft.com/office/drawing/2014/main" id="{172722CE-A7EE-7685-165D-83C76071FC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2081B4-9526-6027-B371-8B8683DC0D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7E82A-7EE4-4DB3-BA42-7D1516046298}" type="slidenum">
              <a:rPr lang="en-US" smtClean="0"/>
              <a:t>‹#›</a:t>
            </a:fld>
            <a:endParaRPr lang="en-US"/>
          </a:p>
        </p:txBody>
      </p:sp>
    </p:spTree>
    <p:extLst>
      <p:ext uri="{BB962C8B-B14F-4D97-AF65-F5344CB8AC3E}">
        <p14:creationId xmlns:p14="http://schemas.microsoft.com/office/powerpoint/2010/main" val="389943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3965C4C-3CE9-C84F-5708-72408FC0C048}"/>
              </a:ext>
            </a:extLst>
          </p:cNvPr>
          <p:cNvPicPr>
            <a:picLocks noChangeAspect="1"/>
          </p:cNvPicPr>
          <p:nvPr/>
        </p:nvPicPr>
        <p:blipFill rotWithShape="1">
          <a:blip r:embed="rId2"/>
          <a:srcRect r="5200"/>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BCFA2D6-FBAC-24B3-DB3D-1D572251F7C5}"/>
              </a:ext>
            </a:extLst>
          </p:cNvPr>
          <p:cNvSpPr>
            <a:spLocks noGrp="1"/>
          </p:cNvSpPr>
          <p:nvPr>
            <p:ph type="ctrTitle"/>
          </p:nvPr>
        </p:nvSpPr>
        <p:spPr>
          <a:xfrm>
            <a:off x="477981" y="1122363"/>
            <a:ext cx="4023360" cy="3204134"/>
          </a:xfrm>
        </p:spPr>
        <p:txBody>
          <a:bodyPr anchor="b">
            <a:normAutofit/>
          </a:bodyPr>
          <a:lstStyle/>
          <a:p>
            <a:pPr algn="l"/>
            <a:r>
              <a:rPr lang="en-US" sz="4800">
                <a:solidFill>
                  <a:schemeClr val="bg1"/>
                </a:solidFill>
              </a:rPr>
              <a:t>History of Video Games</a:t>
            </a:r>
          </a:p>
        </p:txBody>
      </p:sp>
      <p:sp>
        <p:nvSpPr>
          <p:cNvPr id="3" name="Subtitle 2">
            <a:extLst>
              <a:ext uri="{FF2B5EF4-FFF2-40B4-BE49-F238E27FC236}">
                <a16:creationId xmlns:a16="http://schemas.microsoft.com/office/drawing/2014/main" id="{A1EFA9D5-232B-AD48-F638-7E993E258C1F}"/>
              </a:ext>
            </a:extLst>
          </p:cNvPr>
          <p:cNvSpPr>
            <a:spLocks noGrp="1"/>
          </p:cNvSpPr>
          <p:nvPr>
            <p:ph type="subTitle" idx="1"/>
          </p:nvPr>
        </p:nvSpPr>
        <p:spPr>
          <a:xfrm>
            <a:off x="477980" y="4872922"/>
            <a:ext cx="4023359" cy="1208141"/>
          </a:xfrm>
        </p:spPr>
        <p:txBody>
          <a:bodyPr>
            <a:normAutofit/>
          </a:bodyPr>
          <a:lstStyle/>
          <a:p>
            <a:pPr algn="l"/>
            <a:r>
              <a:rPr lang="en-US" sz="2000">
                <a:solidFill>
                  <a:schemeClr val="bg1"/>
                </a:solidFill>
              </a:rPr>
              <a:t>By David Jentes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89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adgets on a desk">
            <a:extLst>
              <a:ext uri="{FF2B5EF4-FFF2-40B4-BE49-F238E27FC236}">
                <a16:creationId xmlns:a16="http://schemas.microsoft.com/office/drawing/2014/main" id="{6D9E09E5-ECAB-7503-72ED-59A6CFB8CBBE}"/>
              </a:ext>
            </a:extLst>
          </p:cNvPr>
          <p:cNvPicPr>
            <a:picLocks noChangeAspect="1"/>
          </p:cNvPicPr>
          <p:nvPr/>
        </p:nvPicPr>
        <p:blipFill rotWithShape="1">
          <a:blip r:embed="rId2"/>
          <a:srcRect b="5436"/>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BE3B00-EDD3-8C58-8B8C-7046E899D846}"/>
              </a:ext>
            </a:extLst>
          </p:cNvPr>
          <p:cNvSpPr>
            <a:spLocks noGrp="1"/>
          </p:cNvSpPr>
          <p:nvPr>
            <p:ph type="title"/>
          </p:nvPr>
        </p:nvSpPr>
        <p:spPr>
          <a:xfrm>
            <a:off x="7531610" y="365125"/>
            <a:ext cx="3822189" cy="1899912"/>
          </a:xfrm>
        </p:spPr>
        <p:txBody>
          <a:bodyPr>
            <a:normAutofit/>
          </a:bodyPr>
          <a:lstStyle/>
          <a:p>
            <a:r>
              <a:rPr lang="en-US" sz="4000"/>
              <a:t>What is a video game?</a:t>
            </a:r>
          </a:p>
        </p:txBody>
      </p:sp>
      <p:sp>
        <p:nvSpPr>
          <p:cNvPr id="3" name="Content Placeholder 2">
            <a:extLst>
              <a:ext uri="{FF2B5EF4-FFF2-40B4-BE49-F238E27FC236}">
                <a16:creationId xmlns:a16="http://schemas.microsoft.com/office/drawing/2014/main" id="{5D2C1984-A9CA-7808-A552-6142E785EB36}"/>
              </a:ext>
            </a:extLst>
          </p:cNvPr>
          <p:cNvSpPr>
            <a:spLocks noGrp="1"/>
          </p:cNvSpPr>
          <p:nvPr>
            <p:ph idx="1"/>
          </p:nvPr>
        </p:nvSpPr>
        <p:spPr>
          <a:xfrm>
            <a:off x="7531610" y="2434201"/>
            <a:ext cx="3822189" cy="3742762"/>
          </a:xfrm>
        </p:spPr>
        <p:txBody>
          <a:bodyPr>
            <a:normAutofit/>
          </a:bodyPr>
          <a:lstStyle/>
          <a:p>
            <a:pPr marL="0" indent="0">
              <a:buNone/>
            </a:pPr>
            <a:r>
              <a:rPr lang="en-US" sz="2000"/>
              <a:t>Merriam-Webster</a:t>
            </a:r>
          </a:p>
          <a:p>
            <a:pPr marL="0" indent="0">
              <a:buNone/>
            </a:pPr>
            <a:r>
              <a:rPr lang="en-US" sz="2000"/>
              <a:t>A video game is an electronic game in which player control images on a video screen.</a:t>
            </a:r>
          </a:p>
        </p:txBody>
      </p:sp>
    </p:spTree>
    <p:extLst>
      <p:ext uri="{BB962C8B-B14F-4D97-AF65-F5344CB8AC3E}">
        <p14:creationId xmlns:p14="http://schemas.microsoft.com/office/powerpoint/2010/main" val="3642843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7FB7AB-695B-E978-1A06-A27DE9CB0DD4}"/>
              </a:ext>
            </a:extLst>
          </p:cNvPr>
          <p:cNvSpPr>
            <a:spLocks noGrp="1"/>
          </p:cNvSpPr>
          <p:nvPr>
            <p:ph type="title"/>
          </p:nvPr>
        </p:nvSpPr>
        <p:spPr>
          <a:xfrm>
            <a:off x="6657715" y="467271"/>
            <a:ext cx="4195674" cy="2052522"/>
          </a:xfrm>
        </p:spPr>
        <p:txBody>
          <a:bodyPr anchor="b">
            <a:normAutofit/>
          </a:bodyPr>
          <a:lstStyle/>
          <a:p>
            <a:r>
              <a:rPr lang="en-US" sz="5600"/>
              <a:t>First video games</a:t>
            </a:r>
          </a:p>
        </p:txBody>
      </p:sp>
      <p:sp>
        <p:nvSpPr>
          <p:cNvPr id="24" name="Oval 23">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2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5" name="Picture 4">
            <a:extLst>
              <a:ext uri="{FF2B5EF4-FFF2-40B4-BE49-F238E27FC236}">
                <a16:creationId xmlns:a16="http://schemas.microsoft.com/office/drawing/2014/main" id="{2104588E-3994-E16D-4DCD-90B92A7AF094}"/>
              </a:ext>
            </a:extLst>
          </p:cNvPr>
          <p:cNvPicPr>
            <a:picLocks noChangeAspect="1"/>
          </p:cNvPicPr>
          <p:nvPr/>
        </p:nvPicPr>
        <p:blipFill>
          <a:blip r:embed="rId2">
            <a:extLst>
              <a:ext uri="{28A0092B-C50C-407E-A947-70E740481C1C}">
                <a14:useLocalDpi xmlns:a14="http://schemas.microsoft.com/office/drawing/2010/main" val="0"/>
              </a:ext>
            </a:extLst>
          </a:blip>
          <a:srcRect t="3085" b="3085"/>
          <a:stretch/>
        </p:blipFill>
        <p:spPr>
          <a:xfrm>
            <a:off x="1217770" y="1570895"/>
            <a:ext cx="3952579" cy="3708703"/>
          </a:xfrm>
          <a:prstGeom prst="rect">
            <a:avLst/>
          </a:prstGeom>
        </p:spPr>
      </p:pic>
      <p:sp>
        <p:nvSpPr>
          <p:cNvPr id="3" name="Content Placeholder 2">
            <a:extLst>
              <a:ext uri="{FF2B5EF4-FFF2-40B4-BE49-F238E27FC236}">
                <a16:creationId xmlns:a16="http://schemas.microsoft.com/office/drawing/2014/main" id="{48FF853C-6ECB-C949-044E-E5275F4E6A3A}"/>
              </a:ext>
            </a:extLst>
          </p:cNvPr>
          <p:cNvSpPr>
            <a:spLocks noGrp="1"/>
          </p:cNvSpPr>
          <p:nvPr>
            <p:ph idx="1"/>
          </p:nvPr>
        </p:nvSpPr>
        <p:spPr>
          <a:xfrm>
            <a:off x="6695359" y="2990818"/>
            <a:ext cx="4158031" cy="2913872"/>
          </a:xfrm>
        </p:spPr>
        <p:txBody>
          <a:bodyPr anchor="t">
            <a:normAutofit/>
          </a:bodyPr>
          <a:lstStyle/>
          <a:p>
            <a:pPr marL="0" indent="0">
              <a:buNone/>
            </a:pPr>
            <a:r>
              <a:rPr lang="en-US" sz="2000">
                <a:solidFill>
                  <a:schemeClr val="tx1">
                    <a:alpha val="80000"/>
                  </a:schemeClr>
                </a:solidFill>
              </a:rPr>
              <a:t>There are a few contenders for first video game, depending on your definition. The first game ever made for a computer that output text onto a screen was an adaptation of tic-tac-toe.</a:t>
            </a:r>
          </a:p>
        </p:txBody>
      </p:sp>
      <p:sp>
        <p:nvSpPr>
          <p:cNvPr id="3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2" name="Straight Connector 3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65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2B29EB5-9536-AFF0-8175-17CA3FCE0F87}"/>
              </a:ext>
            </a:extLst>
          </p:cNvPr>
          <p:cNvPicPr>
            <a:picLocks noChangeAspect="1"/>
          </p:cNvPicPr>
          <p:nvPr/>
        </p:nvPicPr>
        <p:blipFill rotWithShape="1">
          <a:blip r:embed="rId2">
            <a:extLst>
              <a:ext uri="{28A0092B-C50C-407E-A947-70E740481C1C}">
                <a14:useLocalDpi xmlns:a14="http://schemas.microsoft.com/office/drawing/2010/main" val="0"/>
              </a:ext>
            </a:extLst>
          </a:blip>
          <a:srcRect l="14115" r="11508" b="-1"/>
          <a:stretch/>
        </p:blipFill>
        <p:spPr>
          <a:xfrm>
            <a:off x="1"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13B161-97E1-FA85-AF4F-4957152DAEBD}"/>
              </a:ext>
            </a:extLst>
          </p:cNvPr>
          <p:cNvSpPr>
            <a:spLocks noGrp="1"/>
          </p:cNvSpPr>
          <p:nvPr>
            <p:ph type="title"/>
          </p:nvPr>
        </p:nvSpPr>
        <p:spPr>
          <a:xfrm>
            <a:off x="7531610" y="365125"/>
            <a:ext cx="3822189" cy="1899912"/>
          </a:xfrm>
        </p:spPr>
        <p:txBody>
          <a:bodyPr>
            <a:normAutofit/>
          </a:bodyPr>
          <a:lstStyle/>
          <a:p>
            <a:endParaRPr lang="en-US" sz="4000"/>
          </a:p>
        </p:txBody>
      </p:sp>
      <p:sp>
        <p:nvSpPr>
          <p:cNvPr id="3" name="Content Placeholder 2">
            <a:extLst>
              <a:ext uri="{FF2B5EF4-FFF2-40B4-BE49-F238E27FC236}">
                <a16:creationId xmlns:a16="http://schemas.microsoft.com/office/drawing/2014/main" id="{77DB9655-D99E-EFC1-F275-561694D4FB19}"/>
              </a:ext>
            </a:extLst>
          </p:cNvPr>
          <p:cNvSpPr>
            <a:spLocks noGrp="1"/>
          </p:cNvSpPr>
          <p:nvPr>
            <p:ph idx="1"/>
          </p:nvPr>
        </p:nvSpPr>
        <p:spPr>
          <a:xfrm>
            <a:off x="7531610" y="2434201"/>
            <a:ext cx="3822189" cy="3742762"/>
          </a:xfrm>
        </p:spPr>
        <p:txBody>
          <a:bodyPr>
            <a:normAutofit/>
          </a:bodyPr>
          <a:lstStyle/>
          <a:p>
            <a:pPr marL="0" indent="0">
              <a:buNone/>
            </a:pPr>
            <a:r>
              <a:rPr lang="en-US" sz="2000"/>
              <a:t>Many people think that video games should have more complex graphics than just text, specifically because text isn’t “video,” despite the fact that it is shown on a video display. In this case, the first game would be a game called Tennis for Two, which displayed on a screen by inputting voltages into an oscilloscope.</a:t>
            </a:r>
          </a:p>
        </p:txBody>
      </p:sp>
    </p:spTree>
    <p:extLst>
      <p:ext uri="{BB962C8B-B14F-4D97-AF65-F5344CB8AC3E}">
        <p14:creationId xmlns:p14="http://schemas.microsoft.com/office/powerpoint/2010/main" val="419609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4" name="Picture 13" descr="A circular screen with stars in the center&#10;&#10;Description automatically generated">
            <a:extLst>
              <a:ext uri="{FF2B5EF4-FFF2-40B4-BE49-F238E27FC236}">
                <a16:creationId xmlns:a16="http://schemas.microsoft.com/office/drawing/2014/main" id="{B8472DEA-799E-F91E-B5F5-DAD60039B606}"/>
              </a:ext>
            </a:extLst>
          </p:cNvPr>
          <p:cNvPicPr>
            <a:picLocks noChangeAspect="1"/>
          </p:cNvPicPr>
          <p:nvPr/>
        </p:nvPicPr>
        <p:blipFill rotWithShape="1">
          <a:blip r:embed="rId2">
            <a:extLst>
              <a:ext uri="{28A0092B-C50C-407E-A947-70E740481C1C}">
                <a14:useLocalDpi xmlns:a14="http://schemas.microsoft.com/office/drawing/2010/main" val="0"/>
              </a:ext>
            </a:extLst>
          </a:blip>
          <a:srcRect l="1592" r="1590" b="-1"/>
          <a:stretch/>
        </p:blipFill>
        <p:spPr>
          <a:xfrm>
            <a:off x="20" y="10"/>
            <a:ext cx="9947062" cy="6857990"/>
          </a:xfrm>
          <a:prstGeom prst="rect">
            <a:avLst/>
          </a:prstGeom>
        </p:spPr>
      </p:pic>
      <p:sp>
        <p:nvSpPr>
          <p:cNvPr id="23" name="Freeform: Shape 22">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25" name="Freeform: Shape 24">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27" name="Freeform: Shape 26">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C947898D-B8ED-2085-34B3-DD41BF5268D2}"/>
              </a:ext>
            </a:extLst>
          </p:cNvPr>
          <p:cNvSpPr>
            <a:spLocks noGrp="1"/>
          </p:cNvSpPr>
          <p:nvPr>
            <p:ph type="title"/>
          </p:nvPr>
        </p:nvSpPr>
        <p:spPr>
          <a:xfrm>
            <a:off x="8046720" y="1045597"/>
            <a:ext cx="3633746" cy="1588422"/>
          </a:xfrm>
        </p:spPr>
        <p:txBody>
          <a:bodyPr anchor="b">
            <a:normAutofit/>
          </a:bodyPr>
          <a:lstStyle/>
          <a:p>
            <a:endParaRPr lang="en-US" sz="3600"/>
          </a:p>
        </p:txBody>
      </p:sp>
      <p:sp>
        <p:nvSpPr>
          <p:cNvPr id="3" name="Content Placeholder 2">
            <a:extLst>
              <a:ext uri="{FF2B5EF4-FFF2-40B4-BE49-F238E27FC236}">
                <a16:creationId xmlns:a16="http://schemas.microsoft.com/office/drawing/2014/main" id="{E638B742-6F66-2C0C-4663-9903E4C43EE8}"/>
              </a:ext>
            </a:extLst>
          </p:cNvPr>
          <p:cNvSpPr>
            <a:spLocks noGrp="1"/>
          </p:cNvSpPr>
          <p:nvPr>
            <p:ph idx="1"/>
          </p:nvPr>
        </p:nvSpPr>
        <p:spPr>
          <a:xfrm>
            <a:off x="8046719" y="2722729"/>
            <a:ext cx="3633747" cy="2700062"/>
          </a:xfrm>
        </p:spPr>
        <p:txBody>
          <a:bodyPr>
            <a:normAutofit/>
          </a:bodyPr>
          <a:lstStyle/>
          <a:p>
            <a:pPr marL="0" indent="0">
              <a:buNone/>
            </a:pPr>
            <a:r>
              <a:rPr lang="en-US" sz="1900"/>
              <a:t>An oscilloscope is in fact a device to measure electric voltage, but, if you want to be even more picky, the first video game is Spacewar. Spacewar is the most famous video game of the three, after being made by MIT students to push the limits of computing. It was written for a PDP-1 computer with a screen more like a television.</a:t>
            </a:r>
          </a:p>
        </p:txBody>
      </p:sp>
    </p:spTree>
    <p:extLst>
      <p:ext uri="{BB962C8B-B14F-4D97-AF65-F5344CB8AC3E}">
        <p14:creationId xmlns:p14="http://schemas.microsoft.com/office/powerpoint/2010/main" val="263397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int">
            <a:extLst>
              <a:ext uri="{FF2B5EF4-FFF2-40B4-BE49-F238E27FC236}">
                <a16:creationId xmlns:a16="http://schemas.microsoft.com/office/drawing/2014/main" id="{D380959B-464C-9ED8-C9EB-AB6FC997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5448" y="8300"/>
            <a:ext cx="10966551"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Rectangle 43">
            <a:extLst>
              <a:ext uri="{FF2B5EF4-FFF2-40B4-BE49-F238E27FC236}">
                <a16:creationId xmlns:a16="http://schemas.microsoft.com/office/drawing/2014/main" id="{06B83858-ED7D-57B6-6CAA-83168807C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5"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9BC30C-0CE0-27CA-0F37-174BC2FFB173}"/>
              </a:ext>
            </a:extLst>
          </p:cNvPr>
          <p:cNvSpPr>
            <a:spLocks noGrp="1"/>
          </p:cNvSpPr>
          <p:nvPr>
            <p:ph type="title"/>
          </p:nvPr>
        </p:nvSpPr>
        <p:spPr>
          <a:xfrm>
            <a:off x="6106390" y="759126"/>
            <a:ext cx="4596245" cy="1711119"/>
          </a:xfrm>
        </p:spPr>
        <p:txBody>
          <a:bodyPr anchor="ctr">
            <a:normAutofit/>
          </a:bodyPr>
          <a:lstStyle/>
          <a:p>
            <a:endParaRPr lang="en-US" sz="4000"/>
          </a:p>
        </p:txBody>
      </p:sp>
      <p:sp>
        <p:nvSpPr>
          <p:cNvPr id="45" name="Rectangle 44">
            <a:extLst>
              <a:ext uri="{FF2B5EF4-FFF2-40B4-BE49-F238E27FC236}">
                <a16:creationId xmlns:a16="http://schemas.microsoft.com/office/drawing/2014/main" id="{FF97FFD4-A8B9-3D4D-1623-7BE467E4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FFFFFF"/>
          </a:solidFill>
          <a:ln>
            <a:noFill/>
          </a:ln>
          <a:effectLst>
            <a:outerShdw blurRad="190500" dist="139700" dir="300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F918DDE2-C19B-BD55-90DB-6B6063BE7954}"/>
              </a:ext>
            </a:extLst>
          </p:cNvPr>
          <p:cNvPicPr>
            <a:picLocks noChangeAspect="1"/>
          </p:cNvPicPr>
          <p:nvPr/>
        </p:nvPicPr>
        <p:blipFill>
          <a:blip r:embed="rId2">
            <a:extLst>
              <a:ext uri="{28A0092B-C50C-407E-A947-70E740481C1C}">
                <a14:useLocalDpi xmlns:a14="http://schemas.microsoft.com/office/drawing/2010/main" val="0"/>
              </a:ext>
            </a:extLst>
          </a:blip>
          <a:srcRect l="22265" r="22265"/>
          <a:stretch/>
        </p:blipFill>
        <p:spPr>
          <a:xfrm>
            <a:off x="775587" y="759126"/>
            <a:ext cx="3859028" cy="5374256"/>
          </a:xfrm>
          <a:prstGeom prst="rect">
            <a:avLst/>
          </a:prstGeom>
        </p:spPr>
      </p:pic>
      <p:sp>
        <p:nvSpPr>
          <p:cNvPr id="3" name="Content Placeholder 2">
            <a:extLst>
              <a:ext uri="{FF2B5EF4-FFF2-40B4-BE49-F238E27FC236}">
                <a16:creationId xmlns:a16="http://schemas.microsoft.com/office/drawing/2014/main" id="{4AEF373D-89D4-EBF7-94A1-40A96A179700}"/>
              </a:ext>
            </a:extLst>
          </p:cNvPr>
          <p:cNvSpPr>
            <a:spLocks noGrp="1"/>
          </p:cNvSpPr>
          <p:nvPr>
            <p:ph idx="1"/>
          </p:nvPr>
        </p:nvSpPr>
        <p:spPr>
          <a:xfrm>
            <a:off x="6106390" y="2470244"/>
            <a:ext cx="4596245" cy="3769836"/>
          </a:xfrm>
        </p:spPr>
        <p:txBody>
          <a:bodyPr anchor="ctr">
            <a:normAutofit/>
          </a:bodyPr>
          <a:lstStyle/>
          <a:p>
            <a:pPr marL="0" indent="0">
              <a:buNone/>
            </a:pPr>
            <a:r>
              <a:rPr lang="en-US" sz="2000"/>
              <a:t>These early video games were made for machines at academic institutions to push the limits of what you could do with a computer. At this point, computers still took up quite a bit of space and did not have a place in the usual home. A man named Ralph Baer, however, had a different idea.</a:t>
            </a:r>
          </a:p>
        </p:txBody>
      </p:sp>
    </p:spTree>
    <p:extLst>
      <p:ext uri="{BB962C8B-B14F-4D97-AF65-F5344CB8AC3E}">
        <p14:creationId xmlns:p14="http://schemas.microsoft.com/office/powerpoint/2010/main" val="662207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99577B-3B16-994A-F702-9FFF258961E3}"/>
              </a:ext>
            </a:extLst>
          </p:cNvPr>
          <p:cNvSpPr>
            <a:spLocks noGrp="1"/>
          </p:cNvSpPr>
          <p:nvPr>
            <p:ph type="title"/>
          </p:nvPr>
        </p:nvSpPr>
        <p:spPr>
          <a:xfrm>
            <a:off x="6412091" y="501651"/>
            <a:ext cx="4395340" cy="1716255"/>
          </a:xfrm>
        </p:spPr>
        <p:txBody>
          <a:bodyPr anchor="b">
            <a:normAutofit/>
          </a:bodyPr>
          <a:lstStyle/>
          <a:p>
            <a:r>
              <a:rPr lang="en-US" sz="5600"/>
              <a:t>The first video game console</a:t>
            </a:r>
          </a:p>
        </p:txBody>
      </p:sp>
      <p:sp>
        <p:nvSpPr>
          <p:cNvPr id="31" name="Rectangle 3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1CB6972-B218-6382-97F9-416E203CE599}"/>
              </a:ext>
            </a:extLst>
          </p:cNvPr>
          <p:cNvPicPr>
            <a:picLocks noChangeAspect="1"/>
          </p:cNvPicPr>
          <p:nvPr/>
        </p:nvPicPr>
        <p:blipFill>
          <a:blip r:embed="rId2">
            <a:extLst>
              <a:ext uri="{28A0092B-C50C-407E-A947-70E740481C1C}">
                <a14:useLocalDpi xmlns:a14="http://schemas.microsoft.com/office/drawing/2010/main" val="0"/>
              </a:ext>
            </a:extLst>
          </a:blip>
          <a:srcRect l="25000" r="25000"/>
          <a:stretch/>
        </p:blipFill>
        <p:spPr>
          <a:xfrm>
            <a:off x="279143" y="491836"/>
            <a:ext cx="5221625" cy="5874328"/>
          </a:xfrm>
          <a:prstGeom prst="rect">
            <a:avLst/>
          </a:prstGeom>
        </p:spPr>
      </p:pic>
      <p:sp>
        <p:nvSpPr>
          <p:cNvPr id="3" name="Content Placeholder 2">
            <a:extLst>
              <a:ext uri="{FF2B5EF4-FFF2-40B4-BE49-F238E27FC236}">
                <a16:creationId xmlns:a16="http://schemas.microsoft.com/office/drawing/2014/main" id="{D6F9860E-73CE-4F57-E382-CA5839BD9DDE}"/>
              </a:ext>
            </a:extLst>
          </p:cNvPr>
          <p:cNvSpPr>
            <a:spLocks noGrp="1"/>
          </p:cNvSpPr>
          <p:nvPr>
            <p:ph idx="1"/>
          </p:nvPr>
        </p:nvSpPr>
        <p:spPr>
          <a:xfrm>
            <a:off x="6392583" y="2645922"/>
            <a:ext cx="4434721" cy="3710427"/>
          </a:xfrm>
        </p:spPr>
        <p:txBody>
          <a:bodyPr anchor="t">
            <a:normAutofit/>
          </a:bodyPr>
          <a:lstStyle/>
          <a:p>
            <a:pPr marL="0" indent="0">
              <a:buNone/>
            </a:pPr>
            <a:r>
              <a:rPr lang="en-US" sz="2000">
                <a:solidFill>
                  <a:schemeClr val="tx1">
                    <a:alpha val="80000"/>
                  </a:schemeClr>
                </a:solidFill>
              </a:rPr>
              <a:t>In the late 1960’s, Ralph Baer created a device that could produce a dot on a television screen. He worked on the idea further, until he eventually made a new prototype he nicknamed the “Brown Box.” The company he worked for and which owned the rights to the system licensed the technology to Magnavox, who released it as the Odyssey in 1972. A man named Nolan Bushnell saw a demonstration of this console, and had an idea.</a:t>
            </a:r>
          </a:p>
        </p:txBody>
      </p:sp>
      <p:cxnSp>
        <p:nvCxnSpPr>
          <p:cNvPr id="33" name="Straight Connector 3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7983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5651E72-557E-11D7-A379-6BBB46C4BE9D}"/>
              </a:ext>
            </a:extLst>
          </p:cNvPr>
          <p:cNvPicPr>
            <a:picLocks noChangeAspect="1"/>
          </p:cNvPicPr>
          <p:nvPr/>
        </p:nvPicPr>
        <p:blipFill rotWithShape="1">
          <a:blip r:embed="rId2">
            <a:extLst>
              <a:ext uri="{28A0092B-C50C-407E-A947-70E740481C1C}">
                <a14:useLocalDpi xmlns:a14="http://schemas.microsoft.com/office/drawing/2010/main" val="0"/>
              </a:ext>
            </a:extLst>
          </a:blip>
          <a:srcRect l="15401"/>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5DD5E2-5111-5AFC-E993-E17AB4BF6BFA}"/>
              </a:ext>
            </a:extLst>
          </p:cNvPr>
          <p:cNvSpPr>
            <a:spLocks noGrp="1"/>
          </p:cNvSpPr>
          <p:nvPr>
            <p:ph type="title"/>
          </p:nvPr>
        </p:nvSpPr>
        <p:spPr>
          <a:xfrm>
            <a:off x="838200" y="365125"/>
            <a:ext cx="3822189" cy="1899912"/>
          </a:xfrm>
        </p:spPr>
        <p:txBody>
          <a:bodyPr>
            <a:normAutofit/>
          </a:bodyPr>
          <a:lstStyle/>
          <a:p>
            <a:r>
              <a:rPr lang="en-US" sz="4000"/>
              <a:t>Into the arcade</a:t>
            </a:r>
          </a:p>
        </p:txBody>
      </p:sp>
      <p:sp>
        <p:nvSpPr>
          <p:cNvPr id="3" name="Content Placeholder 2">
            <a:extLst>
              <a:ext uri="{FF2B5EF4-FFF2-40B4-BE49-F238E27FC236}">
                <a16:creationId xmlns:a16="http://schemas.microsoft.com/office/drawing/2014/main" id="{18AC7B9B-A9FC-7488-5277-D8061DBECC2F}"/>
              </a:ext>
            </a:extLst>
          </p:cNvPr>
          <p:cNvSpPr>
            <a:spLocks noGrp="1"/>
          </p:cNvSpPr>
          <p:nvPr>
            <p:ph idx="1"/>
          </p:nvPr>
        </p:nvSpPr>
        <p:spPr>
          <a:xfrm>
            <a:off x="838200" y="2434201"/>
            <a:ext cx="3822189" cy="3742762"/>
          </a:xfrm>
        </p:spPr>
        <p:txBody>
          <a:bodyPr>
            <a:normAutofit/>
          </a:bodyPr>
          <a:lstStyle/>
          <a:p>
            <a:pPr marL="0" indent="0">
              <a:buNone/>
            </a:pPr>
            <a:r>
              <a:rPr lang="en-US" sz="2000"/>
              <a:t>He played the original Spacewar while he was a student at the University of Utah, and he decided to make a version of it for the arcade, making it one of the first video games to show up there. The problem is, Spacewar is a complicated game for most people to play, and Computer Space was even more complicated due to there only being one player instead of two.</a:t>
            </a:r>
          </a:p>
        </p:txBody>
      </p:sp>
    </p:spTree>
    <p:extLst>
      <p:ext uri="{BB962C8B-B14F-4D97-AF65-F5344CB8AC3E}">
        <p14:creationId xmlns:p14="http://schemas.microsoft.com/office/powerpoint/2010/main" val="2499481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984D57-82EA-676F-48EC-8463763B6067}"/>
              </a:ext>
            </a:extLst>
          </p:cNvPr>
          <p:cNvSpPr>
            <a:spLocks noGrp="1"/>
          </p:cNvSpPr>
          <p:nvPr>
            <p:ph type="title"/>
          </p:nvPr>
        </p:nvSpPr>
        <p:spPr>
          <a:xfrm>
            <a:off x="5297762" y="329184"/>
            <a:ext cx="6251110" cy="1783080"/>
          </a:xfrm>
        </p:spPr>
        <p:txBody>
          <a:bodyPr anchor="b">
            <a:normAutofit/>
          </a:bodyPr>
          <a:lstStyle/>
          <a:p>
            <a:endParaRPr lang="en-US" sz="5400"/>
          </a:p>
        </p:txBody>
      </p:sp>
      <p:pic>
        <p:nvPicPr>
          <p:cNvPr id="15" name="Picture 14">
            <a:extLst>
              <a:ext uri="{FF2B5EF4-FFF2-40B4-BE49-F238E27FC236}">
                <a16:creationId xmlns:a16="http://schemas.microsoft.com/office/drawing/2014/main" id="{7EDFA5FB-7C8F-60F1-37D3-83155DE860E1}"/>
              </a:ext>
            </a:extLst>
          </p:cNvPr>
          <p:cNvPicPr>
            <a:picLocks noChangeAspect="1"/>
          </p:cNvPicPr>
          <p:nvPr/>
        </p:nvPicPr>
        <p:blipFill rotWithShape="1">
          <a:blip r:embed="rId2">
            <a:extLst>
              <a:ext uri="{28A0092B-C50C-407E-A947-70E740481C1C}">
                <a14:useLocalDpi xmlns:a14="http://schemas.microsoft.com/office/drawing/2010/main" val="0"/>
              </a:ext>
            </a:extLst>
          </a:blip>
          <a:srcRect r="-1" b="1052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8154862-37D3-C5FB-693C-2DB3E4C4963D}"/>
              </a:ext>
            </a:extLst>
          </p:cNvPr>
          <p:cNvSpPr>
            <a:spLocks noGrp="1"/>
          </p:cNvSpPr>
          <p:nvPr>
            <p:ph idx="1"/>
          </p:nvPr>
        </p:nvSpPr>
        <p:spPr>
          <a:xfrm>
            <a:off x="5297762" y="2706624"/>
            <a:ext cx="6251110" cy="3483864"/>
          </a:xfrm>
        </p:spPr>
        <p:txBody>
          <a:bodyPr>
            <a:normAutofit/>
          </a:bodyPr>
          <a:lstStyle/>
          <a:p>
            <a:pPr marL="0" indent="0">
              <a:buNone/>
            </a:pPr>
            <a:r>
              <a:rPr lang="en-US" sz="2200"/>
              <a:t>He saw the Odyssey being demonstrated, and founded a company named Atari with a business partner named Ted Dabney. They created “Pong,” a game like the table tennis game for the Odyssey. The first machine was placed, and it only lasted a few days before it needed serviced. When they went to look at it, there was only one issue: too many quarters were put into the machine! Atari quickly partnered with Sears, Roebuck, and Co. to produce a home version of the popular game and caught notice of Magnavox. </a:t>
            </a:r>
          </a:p>
        </p:txBody>
      </p:sp>
    </p:spTree>
    <p:extLst>
      <p:ext uri="{BB962C8B-B14F-4D97-AF65-F5344CB8AC3E}">
        <p14:creationId xmlns:p14="http://schemas.microsoft.com/office/powerpoint/2010/main" val="3931076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EF68F2B-A5DE-53C9-AA44-08F96C04AA1C}"/>
              </a:ext>
            </a:extLst>
          </p:cNvPr>
          <p:cNvPicPr>
            <a:picLocks noChangeAspect="1"/>
          </p:cNvPicPr>
          <p:nvPr/>
        </p:nvPicPr>
        <p:blipFill rotWithShape="1">
          <a:blip r:embed="rId2">
            <a:extLst>
              <a:ext uri="{28A0092B-C50C-407E-A947-70E740481C1C}">
                <a14:useLocalDpi xmlns:a14="http://schemas.microsoft.com/office/drawing/2010/main" val="0"/>
              </a:ext>
            </a:extLst>
          </a:blip>
          <a:srcRect l="2370" r="3866"/>
          <a:stretch/>
        </p:blipFill>
        <p:spPr>
          <a:xfrm>
            <a:off x="1"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966A9A-3B7D-66CB-B673-AD72F014DFD8}"/>
              </a:ext>
            </a:extLst>
          </p:cNvPr>
          <p:cNvSpPr>
            <a:spLocks noGrp="1"/>
          </p:cNvSpPr>
          <p:nvPr>
            <p:ph type="title"/>
          </p:nvPr>
        </p:nvSpPr>
        <p:spPr>
          <a:xfrm>
            <a:off x="7531610" y="365125"/>
            <a:ext cx="3822189" cy="1899912"/>
          </a:xfrm>
        </p:spPr>
        <p:txBody>
          <a:bodyPr>
            <a:normAutofit/>
          </a:bodyPr>
          <a:lstStyle/>
          <a:p>
            <a:r>
              <a:rPr lang="en-US" sz="4000"/>
              <a:t>Trouble for Atari</a:t>
            </a:r>
          </a:p>
        </p:txBody>
      </p:sp>
      <p:sp>
        <p:nvSpPr>
          <p:cNvPr id="3" name="Content Placeholder 2">
            <a:extLst>
              <a:ext uri="{FF2B5EF4-FFF2-40B4-BE49-F238E27FC236}">
                <a16:creationId xmlns:a16="http://schemas.microsoft.com/office/drawing/2014/main" id="{A65C9C65-8431-CA79-81E1-0FC49C0DD2B9}"/>
              </a:ext>
            </a:extLst>
          </p:cNvPr>
          <p:cNvSpPr>
            <a:spLocks noGrp="1"/>
          </p:cNvSpPr>
          <p:nvPr>
            <p:ph idx="1"/>
          </p:nvPr>
        </p:nvSpPr>
        <p:spPr>
          <a:xfrm>
            <a:off x="7531610" y="2434201"/>
            <a:ext cx="3822189" cy="3742762"/>
          </a:xfrm>
        </p:spPr>
        <p:txBody>
          <a:bodyPr>
            <a:normAutofit/>
          </a:bodyPr>
          <a:lstStyle/>
          <a:p>
            <a:pPr marL="0" indent="0">
              <a:buNone/>
            </a:pPr>
            <a:r>
              <a:rPr lang="en-US" sz="2000"/>
              <a:t>They weren’t happy, since it was nearly an exact copy of their game! They sued Atari for patent rights infringement, proving that Bushnell saw it, and even played it! Atari ended up settling with Magnavox. They knew they couldn’t win, because of its extreme similarity! After this though, the entire market boomed for companies trying to earn money off of Atari’s fame.</a:t>
            </a:r>
          </a:p>
        </p:txBody>
      </p:sp>
    </p:spTree>
    <p:extLst>
      <p:ext uri="{BB962C8B-B14F-4D97-AF65-F5344CB8AC3E}">
        <p14:creationId xmlns:p14="http://schemas.microsoft.com/office/powerpoint/2010/main" val="1611388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022D713-597D-E54A-8A79-8F16E769FA08}"/>
              </a:ext>
            </a:extLst>
          </p:cNvPr>
          <p:cNvPicPr>
            <a:picLocks noChangeAspect="1"/>
          </p:cNvPicPr>
          <p:nvPr/>
        </p:nvPicPr>
        <p:blipFill>
          <a:blip r:embed="rId2">
            <a:extLst>
              <a:ext uri="{28A0092B-C50C-407E-A947-70E740481C1C}">
                <a14:useLocalDpi xmlns:a14="http://schemas.microsoft.com/office/drawing/2010/main" val="0"/>
              </a:ext>
            </a:extLst>
          </a:blip>
          <a:srcRect l="7701" r="770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FFDC4E-5C3A-E829-4B20-BE7DCA7193DD}"/>
              </a:ext>
            </a:extLst>
          </p:cNvPr>
          <p:cNvSpPr>
            <a:spLocks noGrp="1"/>
          </p:cNvSpPr>
          <p:nvPr>
            <p:ph type="title"/>
          </p:nvPr>
        </p:nvSpPr>
        <p:spPr>
          <a:xfrm>
            <a:off x="838200" y="365125"/>
            <a:ext cx="3822189" cy="1899912"/>
          </a:xfrm>
        </p:spPr>
        <p:txBody>
          <a:bodyPr>
            <a:normAutofit/>
          </a:bodyPr>
          <a:lstStyle/>
          <a:p>
            <a:r>
              <a:rPr lang="en-US" sz="4000"/>
              <a:t>Pong in the home</a:t>
            </a:r>
          </a:p>
        </p:txBody>
      </p:sp>
      <p:sp>
        <p:nvSpPr>
          <p:cNvPr id="3" name="Content Placeholder 2">
            <a:extLst>
              <a:ext uri="{FF2B5EF4-FFF2-40B4-BE49-F238E27FC236}">
                <a16:creationId xmlns:a16="http://schemas.microsoft.com/office/drawing/2014/main" id="{46B5D57C-CEB7-B882-CA9C-0F17DF586D3C}"/>
              </a:ext>
            </a:extLst>
          </p:cNvPr>
          <p:cNvSpPr>
            <a:spLocks noGrp="1"/>
          </p:cNvSpPr>
          <p:nvPr>
            <p:ph idx="1"/>
          </p:nvPr>
        </p:nvSpPr>
        <p:spPr>
          <a:xfrm>
            <a:off x="838200" y="2434201"/>
            <a:ext cx="3822189" cy="3742762"/>
          </a:xfrm>
        </p:spPr>
        <p:txBody>
          <a:bodyPr>
            <a:normAutofit/>
          </a:bodyPr>
          <a:lstStyle/>
          <a:p>
            <a:pPr marL="0" indent="0">
              <a:buNone/>
            </a:pPr>
            <a:r>
              <a:rPr lang="en-US" sz="2000"/>
              <a:t>After the Pong system by Atari and Sears, other companies wanted to join in. Magnavox was even joining in themselves, making modified Odysseys that could only play Table Tennis and a couple other games. This started the first generation of gaming consoles, with the most famous being made by Coleco, who also produced other popular toys in the 1980’s. Coleco had a trick up their sleeve to steal the whole market.</a:t>
            </a:r>
          </a:p>
        </p:txBody>
      </p:sp>
    </p:spTree>
    <p:extLst>
      <p:ext uri="{BB962C8B-B14F-4D97-AF65-F5344CB8AC3E}">
        <p14:creationId xmlns:p14="http://schemas.microsoft.com/office/powerpoint/2010/main" val="2138111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31D965E-428C-C370-E2B7-ABF73656360B}"/>
              </a:ext>
            </a:extLst>
          </p:cNvPr>
          <p:cNvPicPr>
            <a:picLocks noChangeAspect="1"/>
          </p:cNvPicPr>
          <p:nvPr/>
        </p:nvPicPr>
        <p:blipFill rotWithShape="1">
          <a:blip r:embed="rId2">
            <a:extLst>
              <a:ext uri="{28A0092B-C50C-407E-A947-70E740481C1C}">
                <a14:useLocalDpi xmlns:a14="http://schemas.microsoft.com/office/drawing/2010/main" val="0"/>
              </a:ext>
            </a:extLst>
          </a:blip>
          <a:srcRect l="15279" r="15279"/>
          <a:stretch/>
        </p:blipFill>
        <p:spPr>
          <a:xfrm>
            <a:off x="2522356" y="10"/>
            <a:ext cx="9669642" cy="6857990"/>
          </a:xfrm>
          <a:prstGeom prst="rect">
            <a:avLst/>
          </a:prstGeom>
        </p:spPr>
      </p:pic>
      <p:sp>
        <p:nvSpPr>
          <p:cNvPr id="25" name="Rectangle 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A052D8-824F-06B3-1602-F83BF629C823}"/>
              </a:ext>
            </a:extLst>
          </p:cNvPr>
          <p:cNvSpPr>
            <a:spLocks noGrp="1"/>
          </p:cNvSpPr>
          <p:nvPr>
            <p:ph type="title"/>
          </p:nvPr>
        </p:nvSpPr>
        <p:spPr>
          <a:xfrm>
            <a:off x="838200" y="365125"/>
            <a:ext cx="3822189" cy="1899912"/>
          </a:xfrm>
        </p:spPr>
        <p:txBody>
          <a:bodyPr>
            <a:normAutofit/>
          </a:bodyPr>
          <a:lstStyle/>
          <a:p>
            <a:r>
              <a:rPr lang="en-US" sz="4000"/>
              <a:t>Coleco takes over</a:t>
            </a:r>
          </a:p>
        </p:txBody>
      </p:sp>
      <p:sp>
        <p:nvSpPr>
          <p:cNvPr id="3" name="Content Placeholder 2">
            <a:extLst>
              <a:ext uri="{FF2B5EF4-FFF2-40B4-BE49-F238E27FC236}">
                <a16:creationId xmlns:a16="http://schemas.microsoft.com/office/drawing/2014/main" id="{9470D3C0-F063-4015-EAB8-E783EB479F71}"/>
              </a:ext>
            </a:extLst>
          </p:cNvPr>
          <p:cNvSpPr>
            <a:spLocks noGrp="1"/>
          </p:cNvSpPr>
          <p:nvPr>
            <p:ph idx="1"/>
          </p:nvPr>
        </p:nvSpPr>
        <p:spPr>
          <a:xfrm>
            <a:off x="838200" y="2434201"/>
            <a:ext cx="3822189" cy="3742762"/>
          </a:xfrm>
        </p:spPr>
        <p:txBody>
          <a:bodyPr>
            <a:normAutofit/>
          </a:bodyPr>
          <a:lstStyle/>
          <a:p>
            <a:pPr marL="0" indent="0">
              <a:buNone/>
            </a:pPr>
            <a:r>
              <a:rPr lang="en-US" sz="2000"/>
              <a:t>Coleco was trying their best to cement themselves as the best Pong console manufacturer and placed a large order for the chip used in most Pong consoles. General Instruments, creator of the chip, couldn’t keep up with the demand. Coleco, being their first big customer, was top priority. While other companies waited for their chips to arrive, Coleco cornered the market. Soon, video game consoles got more advanced.</a:t>
            </a:r>
          </a:p>
        </p:txBody>
      </p:sp>
    </p:spTree>
    <p:extLst>
      <p:ext uri="{BB962C8B-B14F-4D97-AF65-F5344CB8AC3E}">
        <p14:creationId xmlns:p14="http://schemas.microsoft.com/office/powerpoint/2010/main" val="2160339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1B76BE3C-F885-E220-7880-D1BCE2E5253E}"/>
              </a:ext>
            </a:extLst>
          </p:cNvPr>
          <p:cNvPicPr>
            <a:picLocks noChangeAspect="1"/>
          </p:cNvPicPr>
          <p:nvPr/>
        </p:nvPicPr>
        <p:blipFill>
          <a:blip r:embed="rId2">
            <a:extLst>
              <a:ext uri="{28A0092B-C50C-407E-A947-70E740481C1C}">
                <a14:useLocalDpi xmlns:a14="http://schemas.microsoft.com/office/drawing/2010/main" val="0"/>
              </a:ext>
            </a:extLst>
          </a:blip>
          <a:srcRect l="10399" r="10399"/>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90D8E6C2-AD59-F9D0-2F67-86945C57E6FF}"/>
              </a:ext>
            </a:extLst>
          </p:cNvPr>
          <p:cNvSpPr>
            <a:spLocks noGrp="1"/>
          </p:cNvSpPr>
          <p:nvPr>
            <p:ph type="title"/>
          </p:nvPr>
        </p:nvSpPr>
        <p:spPr>
          <a:xfrm>
            <a:off x="8046720" y="1045597"/>
            <a:ext cx="3633746" cy="1588422"/>
          </a:xfrm>
        </p:spPr>
        <p:txBody>
          <a:bodyPr anchor="b">
            <a:normAutofit/>
          </a:bodyPr>
          <a:lstStyle/>
          <a:p>
            <a:r>
              <a:rPr lang="en-US" sz="3600"/>
              <a:t>Second generation of consoles</a:t>
            </a:r>
          </a:p>
        </p:txBody>
      </p:sp>
      <p:sp>
        <p:nvSpPr>
          <p:cNvPr id="3" name="Content Placeholder 2">
            <a:extLst>
              <a:ext uri="{FF2B5EF4-FFF2-40B4-BE49-F238E27FC236}">
                <a16:creationId xmlns:a16="http://schemas.microsoft.com/office/drawing/2014/main" id="{3950BA0B-9285-5285-D41F-A6977B564465}"/>
              </a:ext>
            </a:extLst>
          </p:cNvPr>
          <p:cNvSpPr>
            <a:spLocks noGrp="1"/>
          </p:cNvSpPr>
          <p:nvPr>
            <p:ph idx="1"/>
          </p:nvPr>
        </p:nvSpPr>
        <p:spPr>
          <a:xfrm>
            <a:off x="8046719" y="2722729"/>
            <a:ext cx="3633747" cy="2700062"/>
          </a:xfrm>
        </p:spPr>
        <p:txBody>
          <a:bodyPr>
            <a:normAutofit/>
          </a:bodyPr>
          <a:lstStyle/>
          <a:p>
            <a:pPr marL="0" indent="0">
              <a:buNone/>
            </a:pPr>
            <a:r>
              <a:rPr lang="en-US" sz="1400"/>
              <a:t>The next generation of consoles had begun, going from simple Pong consoles to the Atari VCS, the Intellivision by Mattel, and the ColecoVision. These consoles had one advantage over the Odyssey. They introduced interchangeable cartridges with games stored on them instead of the consoles themselves. More games could be produced over time, and games started to flood the market from many manufacturers.</a:t>
            </a:r>
          </a:p>
        </p:txBody>
      </p:sp>
    </p:spTree>
    <p:extLst>
      <p:ext uri="{BB962C8B-B14F-4D97-AF65-F5344CB8AC3E}">
        <p14:creationId xmlns:p14="http://schemas.microsoft.com/office/powerpoint/2010/main" val="2976896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2F68E9-E959-277D-B6ED-9EBF7B207999}"/>
              </a:ext>
            </a:extLst>
          </p:cNvPr>
          <p:cNvSpPr>
            <a:spLocks noGrp="1"/>
          </p:cNvSpPr>
          <p:nvPr>
            <p:ph type="title"/>
          </p:nvPr>
        </p:nvSpPr>
        <p:spPr>
          <a:xfrm>
            <a:off x="838199" y="548464"/>
            <a:ext cx="3807187" cy="2228074"/>
          </a:xfrm>
        </p:spPr>
        <p:txBody>
          <a:bodyPr>
            <a:normAutofit/>
          </a:bodyPr>
          <a:lstStyle/>
          <a:p>
            <a:r>
              <a:rPr lang="en-US" sz="4000"/>
              <a:t>Video game crash of 1983</a:t>
            </a:r>
          </a:p>
        </p:txBody>
      </p:sp>
      <p:sp>
        <p:nvSpPr>
          <p:cNvPr id="3" name="Content Placeholder 2">
            <a:extLst>
              <a:ext uri="{FF2B5EF4-FFF2-40B4-BE49-F238E27FC236}">
                <a16:creationId xmlns:a16="http://schemas.microsoft.com/office/drawing/2014/main" id="{06F1026C-F7F4-9FF2-6809-11F259726F24}"/>
              </a:ext>
            </a:extLst>
          </p:cNvPr>
          <p:cNvSpPr>
            <a:spLocks noGrp="1"/>
          </p:cNvSpPr>
          <p:nvPr>
            <p:ph idx="1"/>
          </p:nvPr>
        </p:nvSpPr>
        <p:spPr>
          <a:xfrm>
            <a:off x="838201" y="2962279"/>
            <a:ext cx="3799425" cy="3143241"/>
          </a:xfrm>
        </p:spPr>
        <p:txBody>
          <a:bodyPr>
            <a:normAutofit/>
          </a:bodyPr>
          <a:lstStyle/>
          <a:p>
            <a:pPr marL="0" indent="0">
              <a:buNone/>
            </a:pPr>
            <a:r>
              <a:rPr lang="en-US" sz="1400"/>
              <a:t>As these games kept flowing in, quality of each game decreased greatly. One game, based on the movie E.T., was so bad that many copies famously ended up in trash dumps. Consoles and games weren’t selling, and Mattel and Magnavox discontinued their video game product lines. Atari struggled to stay afloat. Arcades seemed to be doing well, but some still suffered. Chuck E. Cheese’s Pizza Time Theater, created by Atari founder Nolan Bushnell, filed for bankruptcy in 1984. However, while the market in America was growing and later collapsing, other countries started to see an opportunity.</a:t>
            </a:r>
          </a:p>
        </p:txBody>
      </p:sp>
      <p:pic>
        <p:nvPicPr>
          <p:cNvPr id="5" name="Picture 4">
            <a:extLst>
              <a:ext uri="{FF2B5EF4-FFF2-40B4-BE49-F238E27FC236}">
                <a16:creationId xmlns:a16="http://schemas.microsoft.com/office/drawing/2014/main" id="{194FF349-CE75-99CE-D813-DF368189D545}"/>
              </a:ext>
            </a:extLst>
          </p:cNvPr>
          <p:cNvPicPr>
            <a:picLocks noChangeAspect="1"/>
          </p:cNvPicPr>
          <p:nvPr/>
        </p:nvPicPr>
        <p:blipFill>
          <a:blip r:embed="rId2">
            <a:extLst>
              <a:ext uri="{28A0092B-C50C-407E-A947-70E740481C1C}">
                <a14:useLocalDpi xmlns:a14="http://schemas.microsoft.com/office/drawing/2010/main" val="0"/>
              </a:ext>
            </a:extLst>
          </a:blip>
          <a:srcRect l="13348" r="13348"/>
          <a:stretch/>
        </p:blipFill>
        <p:spPr>
          <a:xfrm>
            <a:off x="5010386" y="10"/>
            <a:ext cx="7181613" cy="6857990"/>
          </a:xfrm>
          <a:prstGeom prst="rect">
            <a:avLst/>
          </a:prstGeom>
          <a:effectLst/>
        </p:spPr>
      </p:pic>
    </p:spTree>
    <p:extLst>
      <p:ext uri="{BB962C8B-B14F-4D97-AF65-F5344CB8AC3E}">
        <p14:creationId xmlns:p14="http://schemas.microsoft.com/office/powerpoint/2010/main" val="2509180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7D4EE0-F43A-355E-2A0B-A0B643BE5649}"/>
              </a:ext>
            </a:extLst>
          </p:cNvPr>
          <p:cNvSpPr>
            <a:spLocks noGrp="1"/>
          </p:cNvSpPr>
          <p:nvPr>
            <p:ph type="title"/>
          </p:nvPr>
        </p:nvSpPr>
        <p:spPr>
          <a:xfrm>
            <a:off x="838199" y="548464"/>
            <a:ext cx="3807187" cy="2228074"/>
          </a:xfrm>
        </p:spPr>
        <p:txBody>
          <a:bodyPr>
            <a:normAutofit/>
          </a:bodyPr>
          <a:lstStyle/>
          <a:p>
            <a:r>
              <a:rPr lang="en-US" sz="4000"/>
              <a:t>Japan enters the scene</a:t>
            </a:r>
          </a:p>
        </p:txBody>
      </p:sp>
      <p:sp>
        <p:nvSpPr>
          <p:cNvPr id="3" name="Content Placeholder 2">
            <a:extLst>
              <a:ext uri="{FF2B5EF4-FFF2-40B4-BE49-F238E27FC236}">
                <a16:creationId xmlns:a16="http://schemas.microsoft.com/office/drawing/2014/main" id="{6E4606A7-C245-FC66-E520-B90029CA291D}"/>
              </a:ext>
            </a:extLst>
          </p:cNvPr>
          <p:cNvSpPr>
            <a:spLocks noGrp="1"/>
          </p:cNvSpPr>
          <p:nvPr>
            <p:ph idx="1"/>
          </p:nvPr>
        </p:nvSpPr>
        <p:spPr>
          <a:xfrm>
            <a:off x="838201" y="2962279"/>
            <a:ext cx="3799425" cy="3143241"/>
          </a:xfrm>
        </p:spPr>
        <p:txBody>
          <a:bodyPr>
            <a:normAutofit/>
          </a:bodyPr>
          <a:lstStyle/>
          <a:p>
            <a:pPr marL="0" indent="0">
              <a:buNone/>
            </a:pPr>
            <a:r>
              <a:rPr lang="en-US" sz="1700"/>
              <a:t>A Japanese man named Fusajiro Yamauchi (</a:t>
            </a:r>
            <a:r>
              <a:rPr lang="ja-JP" altLang="en-US" sz="1700"/>
              <a:t>房浩山内</a:t>
            </a:r>
            <a:r>
              <a:rPr lang="en-US" altLang="ja-JP" sz="1700"/>
              <a:t>) began a small business manufacturing “Hanafuda” playing cards in Kyoto, Japan in 1889. His sons continued the company, going into many types of business ventures, trying to see what sticked. They started providing taxi services and manufacturing toys, and when they started making Pong consoles, they knew what they wanted to make.</a:t>
            </a:r>
            <a:endParaRPr lang="en-US" sz="1700"/>
          </a:p>
        </p:txBody>
      </p:sp>
      <p:pic>
        <p:nvPicPr>
          <p:cNvPr id="12" name="Picture 11">
            <a:extLst>
              <a:ext uri="{FF2B5EF4-FFF2-40B4-BE49-F238E27FC236}">
                <a16:creationId xmlns:a16="http://schemas.microsoft.com/office/drawing/2014/main" id="{F235CAC2-1DD6-8B6D-14B7-01392567B089}"/>
              </a:ext>
            </a:extLst>
          </p:cNvPr>
          <p:cNvPicPr>
            <a:picLocks noChangeAspect="1"/>
          </p:cNvPicPr>
          <p:nvPr/>
        </p:nvPicPr>
        <p:blipFill>
          <a:blip r:embed="rId2">
            <a:extLst>
              <a:ext uri="{28A0092B-C50C-407E-A947-70E740481C1C}">
                <a14:useLocalDpi xmlns:a14="http://schemas.microsoft.com/office/drawing/2010/main" val="0"/>
              </a:ext>
            </a:extLst>
          </a:blip>
          <a:srcRect l="19748" r="19748"/>
          <a:stretch/>
        </p:blipFill>
        <p:spPr>
          <a:xfrm>
            <a:off x="5007338" y="10"/>
            <a:ext cx="7181613" cy="6857990"/>
          </a:xfrm>
          <a:prstGeom prst="rect">
            <a:avLst/>
          </a:prstGeom>
          <a:effectLst/>
        </p:spPr>
      </p:pic>
    </p:spTree>
    <p:extLst>
      <p:ext uri="{BB962C8B-B14F-4D97-AF65-F5344CB8AC3E}">
        <p14:creationId xmlns:p14="http://schemas.microsoft.com/office/powerpoint/2010/main" val="2612984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E749BA7-83D4-D4F3-7DBF-393E717A47A0}"/>
              </a:ext>
            </a:extLst>
          </p:cNvPr>
          <p:cNvPicPr>
            <a:picLocks noChangeAspect="1"/>
          </p:cNvPicPr>
          <p:nvPr/>
        </p:nvPicPr>
        <p:blipFill rotWithShape="1">
          <a:blip r:embed="rId2">
            <a:extLst>
              <a:ext uri="{28A0092B-C50C-407E-A947-70E740481C1C}">
                <a14:useLocalDpi xmlns:a14="http://schemas.microsoft.com/office/drawing/2010/main" val="0"/>
              </a:ext>
            </a:extLst>
          </a:blip>
          <a:srcRect t="5436"/>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926A19-B16D-4FB0-E7F2-13853D913E94}"/>
              </a:ext>
            </a:extLst>
          </p:cNvPr>
          <p:cNvSpPr>
            <a:spLocks noGrp="1"/>
          </p:cNvSpPr>
          <p:nvPr>
            <p:ph type="title"/>
          </p:nvPr>
        </p:nvSpPr>
        <p:spPr>
          <a:xfrm>
            <a:off x="838200" y="365125"/>
            <a:ext cx="3822189" cy="1899912"/>
          </a:xfrm>
        </p:spPr>
        <p:txBody>
          <a:bodyPr>
            <a:normAutofit/>
          </a:bodyPr>
          <a:lstStyle/>
          <a:p>
            <a:r>
              <a:rPr lang="en-US" sz="4000"/>
              <a:t>An innovative new device</a:t>
            </a:r>
          </a:p>
        </p:txBody>
      </p:sp>
      <p:sp>
        <p:nvSpPr>
          <p:cNvPr id="3" name="Content Placeholder 2">
            <a:extLst>
              <a:ext uri="{FF2B5EF4-FFF2-40B4-BE49-F238E27FC236}">
                <a16:creationId xmlns:a16="http://schemas.microsoft.com/office/drawing/2014/main" id="{C791BD60-43A3-BD56-CCCF-8454223BCD8A}"/>
              </a:ext>
            </a:extLst>
          </p:cNvPr>
          <p:cNvSpPr>
            <a:spLocks noGrp="1"/>
          </p:cNvSpPr>
          <p:nvPr>
            <p:ph idx="1"/>
          </p:nvPr>
        </p:nvSpPr>
        <p:spPr>
          <a:xfrm>
            <a:off x="838200" y="2434201"/>
            <a:ext cx="3822189" cy="3742762"/>
          </a:xfrm>
        </p:spPr>
        <p:txBody>
          <a:bodyPr>
            <a:normAutofit/>
          </a:bodyPr>
          <a:lstStyle/>
          <a:p>
            <a:pPr marL="0" indent="0">
              <a:buNone/>
            </a:pPr>
            <a:r>
              <a:rPr lang="en-US" sz="2000"/>
              <a:t>A man named Gunpei Yokoi (</a:t>
            </a:r>
            <a:r>
              <a:rPr lang="ja-JP" altLang="en-US" sz="2000"/>
              <a:t>グンペイ横井</a:t>
            </a:r>
            <a:r>
              <a:rPr lang="en-US" altLang="ja-JP" sz="2000"/>
              <a:t>) was working for Nintendo, and when he was on a flight, he noticed a bored man playing with his calculator. This gave him the idea for the “Game &amp; Watch.” Nintendo of America was founded in 1980 to sell the product. However, a man named Shigeru Miyamoto (</a:t>
            </a:r>
            <a:r>
              <a:rPr lang="ja-JP" altLang="en-US" sz="2000"/>
              <a:t>茂る宮本</a:t>
            </a:r>
            <a:r>
              <a:rPr lang="en-US" altLang="ja-JP" sz="2000"/>
              <a:t>) started a series that lasts even until today.</a:t>
            </a:r>
          </a:p>
        </p:txBody>
      </p:sp>
    </p:spTree>
    <p:extLst>
      <p:ext uri="{BB962C8B-B14F-4D97-AF65-F5344CB8AC3E}">
        <p14:creationId xmlns:p14="http://schemas.microsoft.com/office/powerpoint/2010/main" val="358222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71A4-D4EE-BBEF-D435-20CE2D79EE24}"/>
              </a:ext>
            </a:extLst>
          </p:cNvPr>
          <p:cNvSpPr>
            <a:spLocks noGrp="1"/>
          </p:cNvSpPr>
          <p:nvPr>
            <p:ph type="title"/>
          </p:nvPr>
        </p:nvSpPr>
        <p:spPr>
          <a:xfrm>
            <a:off x="876692" y="741391"/>
            <a:ext cx="5479719" cy="1616203"/>
          </a:xfrm>
        </p:spPr>
        <p:txBody>
          <a:bodyPr anchor="b">
            <a:normAutofit/>
          </a:bodyPr>
          <a:lstStyle/>
          <a:p>
            <a:r>
              <a:rPr lang="en-US" sz="3200"/>
              <a:t>Mario’s beginnings</a:t>
            </a:r>
          </a:p>
        </p:txBody>
      </p:sp>
      <p:sp>
        <p:nvSpPr>
          <p:cNvPr id="3" name="Content Placeholder 2">
            <a:extLst>
              <a:ext uri="{FF2B5EF4-FFF2-40B4-BE49-F238E27FC236}">
                <a16:creationId xmlns:a16="http://schemas.microsoft.com/office/drawing/2014/main" id="{A2EA1FF5-7577-E54B-501B-15C5F56C8167}"/>
              </a:ext>
            </a:extLst>
          </p:cNvPr>
          <p:cNvSpPr>
            <a:spLocks noGrp="1"/>
          </p:cNvSpPr>
          <p:nvPr>
            <p:ph idx="1"/>
          </p:nvPr>
        </p:nvSpPr>
        <p:spPr>
          <a:xfrm>
            <a:off x="876692" y="2533476"/>
            <a:ext cx="5479719" cy="3447832"/>
          </a:xfrm>
        </p:spPr>
        <p:txBody>
          <a:bodyPr anchor="t">
            <a:normAutofit/>
          </a:bodyPr>
          <a:lstStyle/>
          <a:p>
            <a:pPr marL="0" indent="0">
              <a:buNone/>
            </a:pPr>
            <a:r>
              <a:rPr lang="en-US" sz="2000"/>
              <a:t>Miyamoto-san developed a game called Donkey Kong, which was so fun that it became the hottest-selling game in the arcade business. The game featured Jumpman, who raced against a crazy ape to save his girlfriend. Nintendo later nicknamed him “Mario” because he looked quite similar to the landlord of the American office of the company, Mario Segali. Nintendo knew they could take over the home market with this popular game.</a:t>
            </a:r>
          </a:p>
        </p:txBody>
      </p:sp>
      <p:pic>
        <p:nvPicPr>
          <p:cNvPr id="5" name="Picture 4">
            <a:extLst>
              <a:ext uri="{FF2B5EF4-FFF2-40B4-BE49-F238E27FC236}">
                <a16:creationId xmlns:a16="http://schemas.microsoft.com/office/drawing/2014/main" id="{6645AC60-F23A-E97D-D681-97AB556C865E}"/>
              </a:ext>
            </a:extLst>
          </p:cNvPr>
          <p:cNvPicPr>
            <a:picLocks noChangeAspect="1"/>
          </p:cNvPicPr>
          <p:nvPr/>
        </p:nvPicPr>
        <p:blipFill>
          <a:blip r:embed="rId2">
            <a:extLst>
              <a:ext uri="{28A0092B-C50C-407E-A947-70E740481C1C}">
                <a14:useLocalDpi xmlns:a14="http://schemas.microsoft.com/office/drawing/2010/main" val="0"/>
              </a:ext>
            </a:extLst>
          </a:blip>
          <a:srcRect l="8995" r="8995"/>
          <a:stretch/>
        </p:blipFill>
        <p:spPr>
          <a:xfrm>
            <a:off x="7270812" y="10"/>
            <a:ext cx="4921187" cy="6857990"/>
          </a:xfrm>
          <a:prstGeom prst="rect">
            <a:avLst/>
          </a:prstGeom>
        </p:spPr>
      </p:pic>
      <p:grpSp>
        <p:nvGrpSpPr>
          <p:cNvPr id="9" name="Group 8">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5855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C6BEC6B-5C77-412D-B45A-5B0F46FED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A76EB1-C233-C89E-F843-B10C739E26D6}"/>
              </a:ext>
            </a:extLst>
          </p:cNvPr>
          <p:cNvSpPr>
            <a:spLocks noGrp="1"/>
          </p:cNvSpPr>
          <p:nvPr>
            <p:ph type="title"/>
          </p:nvPr>
        </p:nvSpPr>
        <p:spPr>
          <a:xfrm>
            <a:off x="838200" y="176214"/>
            <a:ext cx="10515600" cy="1481188"/>
          </a:xfrm>
        </p:spPr>
        <p:txBody>
          <a:bodyPr>
            <a:normAutofit/>
          </a:bodyPr>
          <a:lstStyle/>
          <a:p>
            <a:pPr algn="ctr"/>
            <a:r>
              <a:rPr lang="en-US" sz="4000"/>
              <a:t>Third generation of consoles</a:t>
            </a:r>
          </a:p>
        </p:txBody>
      </p:sp>
      <p:sp>
        <p:nvSpPr>
          <p:cNvPr id="3" name="Content Placeholder 2">
            <a:extLst>
              <a:ext uri="{FF2B5EF4-FFF2-40B4-BE49-F238E27FC236}">
                <a16:creationId xmlns:a16="http://schemas.microsoft.com/office/drawing/2014/main" id="{EC9EF664-4248-CB54-9F51-327D46C588E4}"/>
              </a:ext>
            </a:extLst>
          </p:cNvPr>
          <p:cNvSpPr>
            <a:spLocks noGrp="1"/>
          </p:cNvSpPr>
          <p:nvPr>
            <p:ph idx="1"/>
          </p:nvPr>
        </p:nvSpPr>
        <p:spPr>
          <a:xfrm>
            <a:off x="838200" y="1847128"/>
            <a:ext cx="3990968" cy="4272681"/>
          </a:xfrm>
        </p:spPr>
        <p:txBody>
          <a:bodyPr>
            <a:normAutofit/>
          </a:bodyPr>
          <a:lstStyle/>
          <a:p>
            <a:pPr marL="0" indent="0">
              <a:buNone/>
            </a:pPr>
            <a:r>
              <a:rPr lang="en-US" sz="1700"/>
              <a:t>In 1983, they developed a console called the “Family Computer.” It was named this way because of the crash in America at the time. It was so advanced it started a new generation, with it being the only major competitor, especially in America. They created a new game especially for the system called “Super Mario Bros.,” based on the Mario character from Donkey Kong and his brother Luigi. They released the console in the United States in 1985 as the “Nintendo Entertainment System,” still trying to separate it from the older consoles that caused the crash. They also had preventative measures to prevent it from happening again.</a:t>
            </a:r>
          </a:p>
        </p:txBody>
      </p:sp>
      <p:pic>
        <p:nvPicPr>
          <p:cNvPr id="5" name="Picture 4">
            <a:extLst>
              <a:ext uri="{FF2B5EF4-FFF2-40B4-BE49-F238E27FC236}">
                <a16:creationId xmlns:a16="http://schemas.microsoft.com/office/drawing/2014/main" id="{05F260D3-3D52-BB04-042D-C9EA3E47BBBA}"/>
              </a:ext>
            </a:extLst>
          </p:cNvPr>
          <p:cNvPicPr>
            <a:picLocks noChangeAspect="1"/>
          </p:cNvPicPr>
          <p:nvPr/>
        </p:nvPicPr>
        <p:blipFill rotWithShape="1">
          <a:blip r:embed="rId2">
            <a:extLst>
              <a:ext uri="{28A0092B-C50C-407E-A947-70E740481C1C}">
                <a14:useLocalDpi xmlns:a14="http://schemas.microsoft.com/office/drawing/2010/main" val="0"/>
              </a:ext>
            </a:extLst>
          </a:blip>
          <a:srcRect t="133" r="2" b="135"/>
          <a:stretch/>
        </p:blipFill>
        <p:spPr>
          <a:xfrm>
            <a:off x="5191128" y="1847129"/>
            <a:ext cx="6162670" cy="4272677"/>
          </a:xfrm>
          <a:prstGeom prst="rect">
            <a:avLst/>
          </a:prstGeom>
        </p:spPr>
      </p:pic>
    </p:spTree>
    <p:extLst>
      <p:ext uri="{BB962C8B-B14F-4D97-AF65-F5344CB8AC3E}">
        <p14:creationId xmlns:p14="http://schemas.microsoft.com/office/powerpoint/2010/main" val="282062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5CCCD3-21B3-EFE0-BD9C-879EDE3BB77D}"/>
              </a:ext>
            </a:extLst>
          </p:cNvPr>
          <p:cNvPicPr>
            <a:picLocks noChangeAspect="1"/>
          </p:cNvPicPr>
          <p:nvPr/>
        </p:nvPicPr>
        <p:blipFill>
          <a:blip r:embed="rId2">
            <a:extLst>
              <a:ext uri="{28A0092B-C50C-407E-A947-70E740481C1C}">
                <a14:useLocalDpi xmlns:a14="http://schemas.microsoft.com/office/drawing/2010/main" val="0"/>
              </a:ext>
            </a:extLst>
          </a:blip>
          <a:srcRect t="2657" b="2657"/>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593BEB-AFF2-78FE-8489-081608B2FC65}"/>
              </a:ext>
            </a:extLst>
          </p:cNvPr>
          <p:cNvSpPr>
            <a:spLocks noGrp="1"/>
          </p:cNvSpPr>
          <p:nvPr>
            <p:ph type="title"/>
          </p:nvPr>
        </p:nvSpPr>
        <p:spPr>
          <a:xfrm>
            <a:off x="838200" y="365125"/>
            <a:ext cx="3822189" cy="1899912"/>
          </a:xfrm>
        </p:spPr>
        <p:txBody>
          <a:bodyPr>
            <a:normAutofit/>
          </a:bodyPr>
          <a:lstStyle/>
          <a:p>
            <a:r>
              <a:rPr lang="en-US" sz="4000"/>
              <a:t>Handheld gaming</a:t>
            </a:r>
          </a:p>
        </p:txBody>
      </p:sp>
      <p:sp>
        <p:nvSpPr>
          <p:cNvPr id="3" name="Content Placeholder 2">
            <a:extLst>
              <a:ext uri="{FF2B5EF4-FFF2-40B4-BE49-F238E27FC236}">
                <a16:creationId xmlns:a16="http://schemas.microsoft.com/office/drawing/2014/main" id="{65B2B201-831C-7C1E-8231-E1B11D4ECE5C}"/>
              </a:ext>
            </a:extLst>
          </p:cNvPr>
          <p:cNvSpPr>
            <a:spLocks noGrp="1"/>
          </p:cNvSpPr>
          <p:nvPr>
            <p:ph idx="1"/>
          </p:nvPr>
        </p:nvSpPr>
        <p:spPr>
          <a:xfrm>
            <a:off x="838200" y="2434201"/>
            <a:ext cx="3822189" cy="3742762"/>
          </a:xfrm>
        </p:spPr>
        <p:txBody>
          <a:bodyPr>
            <a:normAutofit/>
          </a:bodyPr>
          <a:lstStyle/>
          <a:p>
            <a:pPr marL="0" indent="0">
              <a:buNone/>
            </a:pPr>
            <a:r>
              <a:rPr lang="en-US" sz="1700"/>
              <a:t>The NES was a powerhouse for the time, but people didn’t want to be stuck on the TV to play. Nintendo came up with a great idea, which was merging the portability of a Game &amp; Watch and the cartridges of the NES to create a new console called the Game Boy. Nintendo didn’t want to limit sales to “little boys” by including Mario with the console, so they originally sold the console with a copy of the Russian puzzle game Tetris. Many popular NES games were adapted to the Game Boy, and the successful Pokémon games started on the console.</a:t>
            </a:r>
          </a:p>
        </p:txBody>
      </p:sp>
    </p:spTree>
    <p:extLst>
      <p:ext uri="{BB962C8B-B14F-4D97-AF65-F5344CB8AC3E}">
        <p14:creationId xmlns:p14="http://schemas.microsoft.com/office/powerpoint/2010/main" val="4004737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D5A2-1D69-C65B-7594-971175B73837}"/>
              </a:ext>
            </a:extLst>
          </p:cNvPr>
          <p:cNvSpPr>
            <a:spLocks noGrp="1"/>
          </p:cNvSpPr>
          <p:nvPr>
            <p:ph type="title"/>
          </p:nvPr>
        </p:nvSpPr>
        <p:spPr>
          <a:xfrm>
            <a:off x="7910283" y="741391"/>
            <a:ext cx="3397017" cy="1616203"/>
          </a:xfrm>
        </p:spPr>
        <p:txBody>
          <a:bodyPr anchor="b">
            <a:normAutofit/>
          </a:bodyPr>
          <a:lstStyle/>
          <a:p>
            <a:r>
              <a:rPr lang="en-US" sz="3200"/>
              <a:t>First “console war”</a:t>
            </a:r>
          </a:p>
        </p:txBody>
      </p:sp>
      <p:pic>
        <p:nvPicPr>
          <p:cNvPr id="5" name="Picture 4">
            <a:extLst>
              <a:ext uri="{FF2B5EF4-FFF2-40B4-BE49-F238E27FC236}">
                <a16:creationId xmlns:a16="http://schemas.microsoft.com/office/drawing/2014/main" id="{EF7FCF82-80A9-C983-8923-9249C08ABA3D}"/>
              </a:ext>
            </a:extLst>
          </p:cNvPr>
          <p:cNvPicPr>
            <a:picLocks noChangeAspect="1"/>
          </p:cNvPicPr>
          <p:nvPr/>
        </p:nvPicPr>
        <p:blipFill rotWithShape="1">
          <a:blip r:embed="rId2">
            <a:extLst>
              <a:ext uri="{28A0092B-C50C-407E-A947-70E740481C1C}">
                <a14:useLocalDpi xmlns:a14="http://schemas.microsoft.com/office/drawing/2010/main" val="0"/>
              </a:ext>
            </a:extLst>
          </a:blip>
          <a:srcRect l="13641" r="13640" b="-1"/>
          <a:stretch/>
        </p:blipFill>
        <p:spPr>
          <a:xfrm>
            <a:off x="884698" y="877413"/>
            <a:ext cx="6406903" cy="5043096"/>
          </a:xfrm>
          <a:prstGeom prst="rect">
            <a:avLst/>
          </a:prstGeom>
        </p:spPr>
      </p:pic>
      <p:grpSp>
        <p:nvGrpSpPr>
          <p:cNvPr id="14" name="Group 13">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5" name="Rectangle 14">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7D87828-1C91-692C-488D-8AC53167F1E7}"/>
              </a:ext>
            </a:extLst>
          </p:cNvPr>
          <p:cNvSpPr>
            <a:spLocks noGrp="1"/>
          </p:cNvSpPr>
          <p:nvPr>
            <p:ph idx="1"/>
          </p:nvPr>
        </p:nvSpPr>
        <p:spPr>
          <a:xfrm>
            <a:off x="7910284" y="2533476"/>
            <a:ext cx="3405415" cy="3447832"/>
          </a:xfrm>
        </p:spPr>
        <p:txBody>
          <a:bodyPr anchor="t">
            <a:normAutofit/>
          </a:bodyPr>
          <a:lstStyle/>
          <a:p>
            <a:pPr marL="0" indent="0">
              <a:buNone/>
            </a:pPr>
            <a:r>
              <a:rPr lang="en-US" sz="1600"/>
              <a:t>After the NES, the Super Nintendo Entertainment System came out. This time, a company named Sega had caught on with their Genesis console. This started the first “console war,” which happen each generation to this day. Nintendo had the recognizable characters, but Sega had superior hardware. Sega eventually had a character who caught on, being Sonic the Hedgehog, but not until the end of the console’s lifespan was coming. Sega’s consoles were popular with certain game companies because they weren’t opposed to violence.</a:t>
            </a:r>
          </a:p>
        </p:txBody>
      </p:sp>
    </p:spTree>
    <p:extLst>
      <p:ext uri="{BB962C8B-B14F-4D97-AF65-F5344CB8AC3E}">
        <p14:creationId xmlns:p14="http://schemas.microsoft.com/office/powerpoint/2010/main" val="1225441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2471-F21B-BB30-A5EB-CB100C61CB12}"/>
              </a:ext>
            </a:extLst>
          </p:cNvPr>
          <p:cNvSpPr>
            <a:spLocks noGrp="1"/>
          </p:cNvSpPr>
          <p:nvPr>
            <p:ph type="title"/>
          </p:nvPr>
        </p:nvSpPr>
        <p:spPr/>
        <p:txBody>
          <a:bodyPr/>
          <a:lstStyle/>
          <a:p>
            <a:r>
              <a:rPr lang="en-US"/>
              <a:t>Violence in video games</a:t>
            </a:r>
            <a:endParaRPr lang="en-US" dirty="0"/>
          </a:p>
        </p:txBody>
      </p:sp>
      <p:sp>
        <p:nvSpPr>
          <p:cNvPr id="3" name="Content Placeholder 2">
            <a:extLst>
              <a:ext uri="{FF2B5EF4-FFF2-40B4-BE49-F238E27FC236}">
                <a16:creationId xmlns:a16="http://schemas.microsoft.com/office/drawing/2014/main" id="{2F7C383B-A369-C393-8B11-2235A0D3D98E}"/>
              </a:ext>
            </a:extLst>
          </p:cNvPr>
          <p:cNvSpPr>
            <a:spLocks noGrp="1"/>
          </p:cNvSpPr>
          <p:nvPr>
            <p:ph idx="1"/>
          </p:nvPr>
        </p:nvSpPr>
        <p:spPr/>
        <p:txBody>
          <a:bodyPr/>
          <a:lstStyle/>
          <a:p>
            <a:pPr marL="0" indent="0">
              <a:buNone/>
            </a:pPr>
            <a:r>
              <a:rPr lang="en-US"/>
              <a:t>Video game violence at home started with the game “Mortal Kombat” for the Genesis. The game featured fighting, blood, and gore, which started to alert parents of the time to the fact that there was no rating system for games. There are film ratings and TV ratings, but there was not yet such a thing for games. Parents had no idea whether a game they purchased would be appropriate, with many game series that previously not having violence adding it into new games. The Interactive Digital Software Association saw this need, and decided to design a rating system.</a:t>
            </a:r>
            <a:endParaRPr lang="en-US" dirty="0"/>
          </a:p>
        </p:txBody>
      </p:sp>
    </p:spTree>
    <p:extLst>
      <p:ext uri="{BB962C8B-B14F-4D97-AF65-F5344CB8AC3E}">
        <p14:creationId xmlns:p14="http://schemas.microsoft.com/office/powerpoint/2010/main" val="2493964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98F2D71-938F-4BAC-ACCD-C43336497D01}"/>
              </a:ext>
            </a:extLst>
          </p:cNvPr>
          <p:cNvPicPr>
            <a:picLocks noChangeAspect="1"/>
          </p:cNvPicPr>
          <p:nvPr/>
        </p:nvPicPr>
        <p:blipFill rotWithShape="1">
          <a:blip r:embed="rId2">
            <a:extLst>
              <a:ext uri="{28A0092B-C50C-407E-A947-70E740481C1C}">
                <a14:useLocalDpi xmlns:a14="http://schemas.microsoft.com/office/drawing/2010/main" val="0"/>
              </a:ext>
            </a:extLst>
          </a:blip>
          <a:srcRect l="1532" r="1531" b="-1"/>
          <a:stretch/>
        </p:blipFill>
        <p:spPr>
          <a:xfrm>
            <a:off x="2522356"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7DC09A-DE39-E810-6662-562F9B991FAC}"/>
              </a:ext>
            </a:extLst>
          </p:cNvPr>
          <p:cNvSpPr>
            <a:spLocks noGrp="1"/>
          </p:cNvSpPr>
          <p:nvPr>
            <p:ph type="title"/>
          </p:nvPr>
        </p:nvSpPr>
        <p:spPr>
          <a:xfrm>
            <a:off x="838200" y="365125"/>
            <a:ext cx="3822189" cy="1899912"/>
          </a:xfrm>
        </p:spPr>
        <p:txBody>
          <a:bodyPr>
            <a:normAutofit/>
          </a:bodyPr>
          <a:lstStyle/>
          <a:p>
            <a:r>
              <a:rPr lang="en-US" sz="4000"/>
              <a:t>ESRB</a:t>
            </a:r>
          </a:p>
        </p:txBody>
      </p:sp>
      <p:sp>
        <p:nvSpPr>
          <p:cNvPr id="3" name="Content Placeholder 2">
            <a:extLst>
              <a:ext uri="{FF2B5EF4-FFF2-40B4-BE49-F238E27FC236}">
                <a16:creationId xmlns:a16="http://schemas.microsoft.com/office/drawing/2014/main" id="{5888C63C-4015-68DE-6B43-A67481FB3FDE}"/>
              </a:ext>
            </a:extLst>
          </p:cNvPr>
          <p:cNvSpPr>
            <a:spLocks noGrp="1"/>
          </p:cNvSpPr>
          <p:nvPr>
            <p:ph idx="1"/>
          </p:nvPr>
        </p:nvSpPr>
        <p:spPr>
          <a:xfrm>
            <a:off x="838200" y="2434201"/>
            <a:ext cx="3822189" cy="3742762"/>
          </a:xfrm>
        </p:spPr>
        <p:txBody>
          <a:bodyPr>
            <a:normAutofit/>
          </a:bodyPr>
          <a:lstStyle/>
          <a:p>
            <a:pPr marL="0" indent="0">
              <a:buNone/>
            </a:pPr>
            <a:r>
              <a:rPr lang="en-US" sz="1400"/>
              <a:t>They founded the Entertainment Software Rating Board in 1994, and started to categorize many games into one of five rating categories, “Early Childhood,” “Kids to Adults,” “Teen,” “Mature,” and “Adults Only.” Each rating has a symbol based on the letters in the name. In 1998 the K-A rating was changed to the E rating, for “Everyone,” to make it more clear to consumers. They also launched celebrity PSAs about the ratings to get the word out to parents. In 2005, they added the Everyone 10+ rating to make it even clearer. Other rating systems were used in other countries. Game cases as well as online marketplaces show the respective rating for your country if the game is rated. Games cannot be released on consoles if they are not rated or “Adults Only.”</a:t>
            </a:r>
          </a:p>
        </p:txBody>
      </p:sp>
    </p:spTree>
    <p:extLst>
      <p:ext uri="{BB962C8B-B14F-4D97-AF65-F5344CB8AC3E}">
        <p14:creationId xmlns:p14="http://schemas.microsoft.com/office/powerpoint/2010/main" val="57758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77DB-3F13-2508-D25C-E35A39AB71B2}"/>
              </a:ext>
            </a:extLst>
          </p:cNvPr>
          <p:cNvSpPr>
            <a:spLocks noGrp="1"/>
          </p:cNvSpPr>
          <p:nvPr>
            <p:ph type="title"/>
          </p:nvPr>
        </p:nvSpPr>
        <p:spPr>
          <a:xfrm>
            <a:off x="481013" y="3752849"/>
            <a:ext cx="3290887" cy="2452687"/>
          </a:xfrm>
        </p:spPr>
        <p:txBody>
          <a:bodyPr anchor="ctr">
            <a:normAutofit/>
          </a:bodyPr>
          <a:lstStyle/>
          <a:p>
            <a:r>
              <a:rPr lang="en-US" sz="3600"/>
              <a:t>3D games</a:t>
            </a:r>
          </a:p>
        </p:txBody>
      </p:sp>
      <p:pic>
        <p:nvPicPr>
          <p:cNvPr id="5" name="Picture 4">
            <a:extLst>
              <a:ext uri="{FF2B5EF4-FFF2-40B4-BE49-F238E27FC236}">
                <a16:creationId xmlns:a16="http://schemas.microsoft.com/office/drawing/2014/main" id="{E6F641FA-8403-1B92-18BE-5A49E00F8FB1}"/>
              </a:ext>
            </a:extLst>
          </p:cNvPr>
          <p:cNvPicPr>
            <a:picLocks noChangeAspect="1"/>
          </p:cNvPicPr>
          <p:nvPr/>
        </p:nvPicPr>
        <p:blipFill rotWithShape="1">
          <a:blip r:embed="rId2">
            <a:extLst>
              <a:ext uri="{28A0092B-C50C-407E-A947-70E740481C1C}">
                <a14:useLocalDpi xmlns:a14="http://schemas.microsoft.com/office/drawing/2010/main" val="0"/>
              </a:ext>
            </a:extLst>
          </a:blip>
          <a:srcRect t="26324" b="19570"/>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E968586D-B95A-4DAA-489B-0254D82909C4}"/>
              </a:ext>
            </a:extLst>
          </p:cNvPr>
          <p:cNvSpPr>
            <a:spLocks noGrp="1"/>
          </p:cNvSpPr>
          <p:nvPr>
            <p:ph idx="1"/>
          </p:nvPr>
        </p:nvSpPr>
        <p:spPr>
          <a:xfrm>
            <a:off x="4223982" y="3752850"/>
            <a:ext cx="7485413" cy="2452687"/>
          </a:xfrm>
        </p:spPr>
        <p:txBody>
          <a:bodyPr anchor="ctr">
            <a:normAutofit/>
          </a:bodyPr>
          <a:lstStyle/>
          <a:p>
            <a:pPr marL="0" indent="0">
              <a:buNone/>
            </a:pPr>
            <a:r>
              <a:rPr lang="en-US" sz="1700"/>
              <a:t>Games became more and more complex as new hardware released. Some games for the SNES had an add-on chip called the Super FX, adding rudimentary 3D capabilities to their console. Nintendo worked on a CD drive with Sony but ended up abandoning the project due to disagreements. Sony did not give up though, working hard and getting a console called the PlayStation, which was going to be the name of the CD drive, in 1995. Nintendo worked with a 3D hardware company called SiliconGraphics to create the Nintendo 64, their next generation console, which released in 1996. The first game for the console was Super Mario 64, which set the standard for how 3D games are controlled, even to this day.</a:t>
            </a:r>
          </a:p>
        </p:txBody>
      </p:sp>
    </p:spTree>
    <p:extLst>
      <p:ext uri="{BB962C8B-B14F-4D97-AF65-F5344CB8AC3E}">
        <p14:creationId xmlns:p14="http://schemas.microsoft.com/office/powerpoint/2010/main" val="828949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5022-4481-2601-92ED-47267A9EF86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31A8A3F-263C-C4E9-F7F4-0DD30580A53D}"/>
              </a:ext>
            </a:extLst>
          </p:cNvPr>
          <p:cNvSpPr>
            <a:spLocks noGrp="1"/>
          </p:cNvSpPr>
          <p:nvPr>
            <p:ph idx="1"/>
          </p:nvPr>
        </p:nvSpPr>
        <p:spPr/>
        <p:txBody>
          <a:bodyPr/>
          <a:lstStyle/>
          <a:p>
            <a:pPr marL="0" indent="0">
              <a:buNone/>
            </a:pPr>
            <a:r>
              <a:rPr lang="en-US" dirty="0"/>
              <a:t>Many new games came out, some in recognizable series, and others being brand new. Newer developers tended to go to Sony’s platform, while Nintendo still had the recognizable characters. Sega and Atari were still releasing less popular consoles but weren’t doing so well. At the end of the generation, they stopped making consoles and both started selling their games on the other consoles. Sony and Nintendo both released their new consoles in the early 2000’s, called the PlayStation 2 and GameCube respectively. Microsoft, however, had something cooking up behind the scenes.</a:t>
            </a:r>
          </a:p>
        </p:txBody>
      </p:sp>
    </p:spTree>
    <p:extLst>
      <p:ext uri="{BB962C8B-B14F-4D97-AF65-F5344CB8AC3E}">
        <p14:creationId xmlns:p14="http://schemas.microsoft.com/office/powerpoint/2010/main" val="1698966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6B850A-270B-ADCC-EEB5-A594EF60F500}"/>
              </a:ext>
            </a:extLst>
          </p:cNvPr>
          <p:cNvSpPr>
            <a:spLocks noGrp="1"/>
          </p:cNvSpPr>
          <p:nvPr>
            <p:ph type="title"/>
          </p:nvPr>
        </p:nvSpPr>
        <p:spPr>
          <a:xfrm>
            <a:off x="1123356" y="1188637"/>
            <a:ext cx="9984615" cy="1597228"/>
          </a:xfrm>
        </p:spPr>
        <p:txBody>
          <a:bodyPr>
            <a:normAutofit/>
          </a:bodyPr>
          <a:lstStyle/>
          <a:p>
            <a:r>
              <a:rPr lang="en-US" sz="6000"/>
              <a:t>The Xbox</a:t>
            </a:r>
          </a:p>
        </p:txBody>
      </p:sp>
      <p:pic>
        <p:nvPicPr>
          <p:cNvPr id="5" name="Picture 4">
            <a:extLst>
              <a:ext uri="{FF2B5EF4-FFF2-40B4-BE49-F238E27FC236}">
                <a16:creationId xmlns:a16="http://schemas.microsoft.com/office/drawing/2014/main" id="{2DE5ACC0-95C0-9C89-19B9-62E27074E80B}"/>
              </a:ext>
            </a:extLst>
          </p:cNvPr>
          <p:cNvPicPr>
            <a:picLocks noChangeAspect="1"/>
          </p:cNvPicPr>
          <p:nvPr/>
        </p:nvPicPr>
        <p:blipFill rotWithShape="1">
          <a:blip r:embed="rId2">
            <a:extLst>
              <a:ext uri="{28A0092B-C50C-407E-A947-70E740481C1C}">
                <a14:useLocalDpi xmlns:a14="http://schemas.microsoft.com/office/drawing/2010/main" val="0"/>
              </a:ext>
            </a:extLst>
          </a:blip>
          <a:srcRect l="2973" r="1" b="1"/>
          <a:stretch/>
        </p:blipFill>
        <p:spPr>
          <a:xfrm>
            <a:off x="1123357" y="3018327"/>
            <a:ext cx="3533985" cy="2728198"/>
          </a:xfrm>
          <a:prstGeom prst="rect">
            <a:avLst/>
          </a:prstGeom>
        </p:spPr>
      </p:pic>
      <p:sp>
        <p:nvSpPr>
          <p:cNvPr id="3" name="Content Placeholder 2">
            <a:extLst>
              <a:ext uri="{FF2B5EF4-FFF2-40B4-BE49-F238E27FC236}">
                <a16:creationId xmlns:a16="http://schemas.microsoft.com/office/drawing/2014/main" id="{F4FB29F4-151C-4FB5-D199-79C1B65C0862}"/>
              </a:ext>
            </a:extLst>
          </p:cNvPr>
          <p:cNvSpPr>
            <a:spLocks noGrp="1"/>
          </p:cNvSpPr>
          <p:nvPr>
            <p:ph idx="1"/>
          </p:nvPr>
        </p:nvSpPr>
        <p:spPr>
          <a:xfrm>
            <a:off x="5255260" y="2998278"/>
            <a:ext cx="4428236" cy="2728198"/>
          </a:xfrm>
        </p:spPr>
        <p:txBody>
          <a:bodyPr anchor="t">
            <a:normAutofit/>
          </a:bodyPr>
          <a:lstStyle/>
          <a:p>
            <a:pPr marL="0" indent="0">
              <a:buNone/>
            </a:pPr>
            <a:r>
              <a:rPr lang="en-US" sz="1600"/>
              <a:t>The popular operating system and software maker had already worked on Sega’s last console, but was now creating their own console called the “DirectX-Box,” later shortened to Xbox. After fighting with management to release it, it was released in 2001 to great acclaim. Sega decided to release many games originally intended for their last console on Microsoft’s platform due to the partnership they had before. Technology was still developing, and a revolution in TV and video games was about to begin.</a:t>
            </a:r>
          </a:p>
        </p:txBody>
      </p:sp>
    </p:spTree>
    <p:extLst>
      <p:ext uri="{BB962C8B-B14F-4D97-AF65-F5344CB8AC3E}">
        <p14:creationId xmlns:p14="http://schemas.microsoft.com/office/powerpoint/2010/main" val="105683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5D483-6FBF-80BF-BCFB-510F76D0F902}"/>
              </a:ext>
            </a:extLst>
          </p:cNvPr>
          <p:cNvSpPr>
            <a:spLocks noGrp="1"/>
          </p:cNvSpPr>
          <p:nvPr>
            <p:ph type="title"/>
          </p:nvPr>
        </p:nvSpPr>
        <p:spPr>
          <a:xfrm>
            <a:off x="481013" y="3752849"/>
            <a:ext cx="3290887" cy="2452687"/>
          </a:xfrm>
        </p:spPr>
        <p:txBody>
          <a:bodyPr anchor="ctr">
            <a:normAutofit/>
          </a:bodyPr>
          <a:lstStyle/>
          <a:p>
            <a:r>
              <a:rPr lang="en-US" sz="3600"/>
              <a:t>High-definition</a:t>
            </a:r>
          </a:p>
        </p:txBody>
      </p:sp>
      <p:pic>
        <p:nvPicPr>
          <p:cNvPr id="5" name="Picture 4" descr="CPU with binary numbers and blueprint">
            <a:extLst>
              <a:ext uri="{FF2B5EF4-FFF2-40B4-BE49-F238E27FC236}">
                <a16:creationId xmlns:a16="http://schemas.microsoft.com/office/drawing/2014/main" id="{4FB8EBA5-5D28-E1D3-0225-0B952774C8E2}"/>
              </a:ext>
            </a:extLst>
          </p:cNvPr>
          <p:cNvPicPr>
            <a:picLocks noChangeAspect="1"/>
          </p:cNvPicPr>
          <p:nvPr/>
        </p:nvPicPr>
        <p:blipFill rotWithShape="1">
          <a:blip r:embed="rId2"/>
          <a:srcRect t="31655" b="1423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3B787716-2BFB-5FC1-87C7-BBEB64D0A020}"/>
              </a:ext>
            </a:extLst>
          </p:cNvPr>
          <p:cNvSpPr>
            <a:spLocks noGrp="1"/>
          </p:cNvSpPr>
          <p:nvPr>
            <p:ph idx="1"/>
          </p:nvPr>
        </p:nvSpPr>
        <p:spPr>
          <a:xfrm>
            <a:off x="4223982" y="3752850"/>
            <a:ext cx="7485413" cy="2452687"/>
          </a:xfrm>
        </p:spPr>
        <p:txBody>
          <a:bodyPr anchor="ctr">
            <a:normAutofit/>
          </a:bodyPr>
          <a:lstStyle/>
          <a:p>
            <a:pPr marL="0" indent="0">
              <a:buNone/>
            </a:pPr>
            <a:r>
              <a:rPr lang="en-US" sz="1700"/>
              <a:t>Sony and Microsoft introduced the PlayStation 3 and Xbox 360 respectively, and these consoles had new connectors on them to support newer TVs. These newer TVs were no longer powered by cathode ray tubes, but instead a grid of pixels. These pixels could be packed together so much that much higher definition images could be created. These consoles took advantage of that, and both had support in some capacity for an alternative format to DVD that could support the form factor, Sony supporting Blu-ray, and Microsoft supporting HDDVD with an external drive. Blu-ray ended up winning in media, but the Xbox 360 won due to the much cheaper price needed for the PS3’s very advanced hardware and Blu-ray drive.</a:t>
            </a:r>
          </a:p>
        </p:txBody>
      </p:sp>
    </p:spTree>
    <p:extLst>
      <p:ext uri="{BB962C8B-B14F-4D97-AF65-F5344CB8AC3E}">
        <p14:creationId xmlns:p14="http://schemas.microsoft.com/office/powerpoint/2010/main" val="1510468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0A3450-94E6-65F4-1255-4FE0931DFB32}"/>
              </a:ext>
            </a:extLst>
          </p:cNvPr>
          <p:cNvSpPr>
            <a:spLocks noGrp="1"/>
          </p:cNvSpPr>
          <p:nvPr>
            <p:ph type="title"/>
          </p:nvPr>
        </p:nvSpPr>
        <p:spPr>
          <a:xfrm>
            <a:off x="1137033" y="670559"/>
            <a:ext cx="4683321" cy="2148841"/>
          </a:xfrm>
        </p:spPr>
        <p:txBody>
          <a:bodyPr anchor="t">
            <a:normAutofit/>
          </a:bodyPr>
          <a:lstStyle/>
          <a:p>
            <a:r>
              <a:rPr lang="en-US"/>
              <a:t>The Wii</a:t>
            </a:r>
          </a:p>
        </p:txBody>
      </p:sp>
      <p:pic>
        <p:nvPicPr>
          <p:cNvPr id="5" name="Picture 4">
            <a:extLst>
              <a:ext uri="{FF2B5EF4-FFF2-40B4-BE49-F238E27FC236}">
                <a16:creationId xmlns:a16="http://schemas.microsoft.com/office/drawing/2014/main" id="{321BD8DC-3A15-7F07-DBE1-DE76E5F9B40B}"/>
              </a:ext>
            </a:extLst>
          </p:cNvPr>
          <p:cNvPicPr>
            <a:picLocks noChangeAspect="1"/>
          </p:cNvPicPr>
          <p:nvPr/>
        </p:nvPicPr>
        <p:blipFill rotWithShape="1">
          <a:blip r:embed="rId2">
            <a:extLst>
              <a:ext uri="{28A0092B-C50C-407E-A947-70E740481C1C}">
                <a14:useLocalDpi xmlns:a14="http://schemas.microsoft.com/office/drawing/2010/main" val="0"/>
              </a:ext>
            </a:extLst>
          </a:blip>
          <a:srcRect l="402" r="5463" b="2"/>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Content Placeholder 2">
            <a:extLst>
              <a:ext uri="{FF2B5EF4-FFF2-40B4-BE49-F238E27FC236}">
                <a16:creationId xmlns:a16="http://schemas.microsoft.com/office/drawing/2014/main" id="{9BE49C94-3B0B-2B43-846E-7D8BFB8FE8C9}"/>
              </a:ext>
            </a:extLst>
          </p:cNvPr>
          <p:cNvSpPr>
            <a:spLocks noGrp="1"/>
          </p:cNvSpPr>
          <p:nvPr>
            <p:ph idx="1"/>
          </p:nvPr>
        </p:nvSpPr>
        <p:spPr>
          <a:xfrm>
            <a:off x="6797004" y="670559"/>
            <a:ext cx="4555782" cy="5445076"/>
          </a:xfrm>
        </p:spPr>
        <p:txBody>
          <a:bodyPr anchor="t">
            <a:normAutofit/>
          </a:bodyPr>
          <a:lstStyle/>
          <a:p>
            <a:pPr marL="0" indent="0">
              <a:buNone/>
            </a:pPr>
            <a:r>
              <a:rPr lang="en-US" sz="2000"/>
              <a:t>Nintendo, however, had a different idea. Instead of making a new more technically advanced console, they ended up making a more affordable option. The controllers that have been used to interact with games since the NES were thrown out the window, and Nintendo found an alternative that would wow families across the world. They released the Wii in 2006, and it quickly became the best-selling console of all time. Many families played the game included at the time, Wii Sports. The game contained modes for bowling, golf, baseball, tennis, and boxing, as well as training and fitness.</a:t>
            </a:r>
          </a:p>
        </p:txBody>
      </p:sp>
    </p:spTree>
    <p:extLst>
      <p:ext uri="{BB962C8B-B14F-4D97-AF65-F5344CB8AC3E}">
        <p14:creationId xmlns:p14="http://schemas.microsoft.com/office/powerpoint/2010/main" val="2689378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8D35-3000-5112-1C09-CC8019CA62EC}"/>
              </a:ext>
            </a:extLst>
          </p:cNvPr>
          <p:cNvSpPr>
            <a:spLocks noGrp="1"/>
          </p:cNvSpPr>
          <p:nvPr>
            <p:ph type="title"/>
          </p:nvPr>
        </p:nvSpPr>
        <p:spPr/>
        <p:txBody>
          <a:bodyPr/>
          <a:lstStyle/>
          <a:p>
            <a:r>
              <a:rPr lang="en-US" dirty="0"/>
              <a:t>The next generation</a:t>
            </a:r>
          </a:p>
        </p:txBody>
      </p:sp>
      <p:sp>
        <p:nvSpPr>
          <p:cNvPr id="3" name="Content Placeholder 2">
            <a:extLst>
              <a:ext uri="{FF2B5EF4-FFF2-40B4-BE49-F238E27FC236}">
                <a16:creationId xmlns:a16="http://schemas.microsoft.com/office/drawing/2014/main" id="{F83BA55B-A328-BE3A-5D75-B9E3B3BAB27C}"/>
              </a:ext>
            </a:extLst>
          </p:cNvPr>
          <p:cNvSpPr>
            <a:spLocks noGrp="1"/>
          </p:cNvSpPr>
          <p:nvPr>
            <p:ph idx="1"/>
          </p:nvPr>
        </p:nvSpPr>
        <p:spPr/>
        <p:txBody>
          <a:bodyPr/>
          <a:lstStyle/>
          <a:p>
            <a:pPr marL="0" indent="0">
              <a:buNone/>
            </a:pPr>
            <a:r>
              <a:rPr lang="en-US" dirty="0"/>
              <a:t>Nintendo followed the Wii with the Wii U, which was confused as an accessory for the original Wii instead of a new console. This console had high-definition graphics like the competition last generation. Microsoft introduced the Xbox One, which had backlash for requiring you to have a motion-sensing camera plugged in to use it, threatening privacy. It also required an internet connection and had a laughable policy on making used games impossible with the console. All three of these decisions were changed before the console came out, but it never recovered. Sony’s PS4 improved on the last generation, and ended up winning due to the backlash of the Xbox.</a:t>
            </a:r>
          </a:p>
        </p:txBody>
      </p:sp>
    </p:spTree>
    <p:extLst>
      <p:ext uri="{BB962C8B-B14F-4D97-AF65-F5344CB8AC3E}">
        <p14:creationId xmlns:p14="http://schemas.microsoft.com/office/powerpoint/2010/main" val="1215378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deo game console and a controller&#10;&#10;Description automatically generated">
            <a:extLst>
              <a:ext uri="{FF2B5EF4-FFF2-40B4-BE49-F238E27FC236}">
                <a16:creationId xmlns:a16="http://schemas.microsoft.com/office/drawing/2014/main" id="{48D4B416-89F0-E806-1D76-D59F594190A2}"/>
              </a:ext>
            </a:extLst>
          </p:cNvPr>
          <p:cNvPicPr>
            <a:picLocks noChangeAspect="1"/>
          </p:cNvPicPr>
          <p:nvPr/>
        </p:nvPicPr>
        <p:blipFill rotWithShape="1">
          <a:blip r:embed="rId2">
            <a:extLst>
              <a:ext uri="{28A0092B-C50C-407E-A947-70E740481C1C}">
                <a14:useLocalDpi xmlns:a14="http://schemas.microsoft.com/office/drawing/2010/main" val="0"/>
              </a:ext>
            </a:extLst>
          </a:blip>
          <a:srcRect r="20689"/>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CA3F0D-49A6-2F51-BA9E-DBC11B3A3DE7}"/>
              </a:ext>
            </a:extLst>
          </p:cNvPr>
          <p:cNvSpPr>
            <a:spLocks noGrp="1"/>
          </p:cNvSpPr>
          <p:nvPr>
            <p:ph type="title"/>
          </p:nvPr>
        </p:nvSpPr>
        <p:spPr>
          <a:xfrm>
            <a:off x="838200" y="365125"/>
            <a:ext cx="3822189" cy="1899912"/>
          </a:xfrm>
        </p:spPr>
        <p:txBody>
          <a:bodyPr>
            <a:normAutofit/>
          </a:bodyPr>
          <a:lstStyle/>
          <a:p>
            <a:r>
              <a:rPr lang="en-US" sz="4000"/>
              <a:t>4K graphics</a:t>
            </a:r>
          </a:p>
        </p:txBody>
      </p:sp>
      <p:sp>
        <p:nvSpPr>
          <p:cNvPr id="3" name="Content Placeholder 2">
            <a:extLst>
              <a:ext uri="{FF2B5EF4-FFF2-40B4-BE49-F238E27FC236}">
                <a16:creationId xmlns:a16="http://schemas.microsoft.com/office/drawing/2014/main" id="{08D6A111-13DE-9084-873E-92BB9ED63DE4}"/>
              </a:ext>
            </a:extLst>
          </p:cNvPr>
          <p:cNvSpPr>
            <a:spLocks noGrp="1"/>
          </p:cNvSpPr>
          <p:nvPr>
            <p:ph idx="1"/>
          </p:nvPr>
        </p:nvSpPr>
        <p:spPr>
          <a:xfrm>
            <a:off x="838200" y="2434201"/>
            <a:ext cx="3822189" cy="3742762"/>
          </a:xfrm>
        </p:spPr>
        <p:txBody>
          <a:bodyPr>
            <a:normAutofit/>
          </a:bodyPr>
          <a:lstStyle/>
          <a:p>
            <a:pPr marL="0" indent="0">
              <a:buNone/>
            </a:pPr>
            <a:r>
              <a:rPr lang="en-US" sz="1400"/>
              <a:t>Consoles were improved to have even more impressive graphics with a mid-generation upgrade in the form of the Xbox One X and the PS4 Pro. Nintendo, however, discontinued the Wii U and decided to start over. Nintendo didn’t support 4K with their new console, but instead made a handheld that could connect to a TV and had removeable controllers. The Nintendo Switch released in 2017, and was the only console of the nineth generation until the Xbox Series S and X and the PS5 launched in 2020. These improved even further on the previous generation, and the market is currently leaning towards Sony due to better games that are only playable on their console.</a:t>
            </a:r>
          </a:p>
        </p:txBody>
      </p:sp>
    </p:spTree>
    <p:extLst>
      <p:ext uri="{BB962C8B-B14F-4D97-AF65-F5344CB8AC3E}">
        <p14:creationId xmlns:p14="http://schemas.microsoft.com/office/powerpoint/2010/main" val="3233886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CBB503-FAD0-E1C6-9651-9EC7F97F247E}"/>
              </a:ext>
            </a:extLst>
          </p:cNvPr>
          <p:cNvSpPr>
            <a:spLocks noGrp="1"/>
          </p:cNvSpPr>
          <p:nvPr>
            <p:ph type="title"/>
          </p:nvPr>
        </p:nvSpPr>
        <p:spPr>
          <a:xfrm>
            <a:off x="761803" y="350196"/>
            <a:ext cx="4646904" cy="1624520"/>
          </a:xfrm>
        </p:spPr>
        <p:txBody>
          <a:bodyPr anchor="ctr">
            <a:normAutofit/>
          </a:bodyPr>
          <a:lstStyle/>
          <a:p>
            <a:r>
              <a:rPr lang="en-US" sz="4000"/>
              <a:t>Summary</a:t>
            </a:r>
          </a:p>
        </p:txBody>
      </p:sp>
      <p:sp>
        <p:nvSpPr>
          <p:cNvPr id="3" name="Content Placeholder 2">
            <a:extLst>
              <a:ext uri="{FF2B5EF4-FFF2-40B4-BE49-F238E27FC236}">
                <a16:creationId xmlns:a16="http://schemas.microsoft.com/office/drawing/2014/main" id="{2605CCF6-9065-8630-E4A0-86B6337591E1}"/>
              </a:ext>
            </a:extLst>
          </p:cNvPr>
          <p:cNvSpPr>
            <a:spLocks noGrp="1"/>
          </p:cNvSpPr>
          <p:nvPr>
            <p:ph idx="1"/>
          </p:nvPr>
        </p:nvSpPr>
        <p:spPr>
          <a:xfrm>
            <a:off x="761802" y="2743200"/>
            <a:ext cx="4646905" cy="3613149"/>
          </a:xfrm>
        </p:spPr>
        <p:txBody>
          <a:bodyPr anchor="ctr">
            <a:normAutofit/>
          </a:bodyPr>
          <a:lstStyle/>
          <a:p>
            <a:pPr marL="0" indent="0">
              <a:buNone/>
            </a:pPr>
            <a:r>
              <a:rPr lang="en-US" sz="1700"/>
              <a:t>Video games were created to test the limits of what computers could do. Companies then created machines for arcades to make more money. Then, consoles were the most popular toys, and not thought of as anything more. The Wii revolutionized that and introduced them to the whole family. Now, the industry aims towards people who play video games for entertainment during their free time, whether adults or children, with games being aimed for one or the other, or often both with family-friendly games. Video game history is very interesting for me, and I hope you enjoyed learning about it.</a:t>
            </a:r>
          </a:p>
        </p:txBody>
      </p:sp>
      <p:pic>
        <p:nvPicPr>
          <p:cNvPr id="5" name="Picture 4" descr="Neon Coloured Gadgets">
            <a:extLst>
              <a:ext uri="{FF2B5EF4-FFF2-40B4-BE49-F238E27FC236}">
                <a16:creationId xmlns:a16="http://schemas.microsoft.com/office/drawing/2014/main" id="{DAA08688-92C9-2851-7F72-B977BD65A2E7}"/>
              </a:ext>
            </a:extLst>
          </p:cNvPr>
          <p:cNvPicPr>
            <a:picLocks noChangeAspect="1"/>
          </p:cNvPicPr>
          <p:nvPr/>
        </p:nvPicPr>
        <p:blipFill rotWithShape="1">
          <a:blip r:embed="rId2"/>
          <a:srcRect l="4336" r="32482"/>
          <a:stretch/>
        </p:blipFill>
        <p:spPr>
          <a:xfrm>
            <a:off x="6096000" y="1"/>
            <a:ext cx="6102825" cy="6858000"/>
          </a:xfrm>
          <a:prstGeom prst="rect">
            <a:avLst/>
          </a:prstGeom>
        </p:spPr>
      </p:pic>
    </p:spTree>
    <p:extLst>
      <p:ext uri="{BB962C8B-B14F-4D97-AF65-F5344CB8AC3E}">
        <p14:creationId xmlns:p14="http://schemas.microsoft.com/office/powerpoint/2010/main" val="338568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2767</Words>
  <Application>Microsoft Office PowerPoint</Application>
  <PresentationFormat>Widescreen</PresentationFormat>
  <Paragraphs>56</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Meiryo</vt:lpstr>
      <vt:lpstr>Arial</vt:lpstr>
      <vt:lpstr>Calibri</vt:lpstr>
      <vt:lpstr>Calibri Light</vt:lpstr>
      <vt:lpstr>Office Theme</vt:lpstr>
      <vt:lpstr>History of Video Games</vt:lpstr>
      <vt:lpstr>What is a video game?</vt:lpstr>
      <vt:lpstr>First video games</vt:lpstr>
      <vt:lpstr>PowerPoint Presentation</vt:lpstr>
      <vt:lpstr>PowerPoint Presentation</vt:lpstr>
      <vt:lpstr>PowerPoint Presentation</vt:lpstr>
      <vt:lpstr>The first video game console</vt:lpstr>
      <vt:lpstr>Into the arcade</vt:lpstr>
      <vt:lpstr>PowerPoint Presentation</vt:lpstr>
      <vt:lpstr>Trouble for Atari</vt:lpstr>
      <vt:lpstr>Pong in the home</vt:lpstr>
      <vt:lpstr>Coleco takes over</vt:lpstr>
      <vt:lpstr>Second generation of consoles</vt:lpstr>
      <vt:lpstr>Video game crash of 1983</vt:lpstr>
      <vt:lpstr>Japan enters the scene</vt:lpstr>
      <vt:lpstr>An innovative new device</vt:lpstr>
      <vt:lpstr>Mario’s beginnings</vt:lpstr>
      <vt:lpstr>Third generation of consoles</vt:lpstr>
      <vt:lpstr>Handheld gaming</vt:lpstr>
      <vt:lpstr>First “console war”</vt:lpstr>
      <vt:lpstr>Violence in video games</vt:lpstr>
      <vt:lpstr>ESRB</vt:lpstr>
      <vt:lpstr>3D games</vt:lpstr>
      <vt:lpstr>PowerPoint Presentation</vt:lpstr>
      <vt:lpstr>The Xbox</vt:lpstr>
      <vt:lpstr>High-definition</vt:lpstr>
      <vt:lpstr>The Wii</vt:lpstr>
      <vt:lpstr>The next generation</vt:lpstr>
      <vt:lpstr>4K graphics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Video Games</dc:title>
  <dc:creator>David Jentes</dc:creator>
  <cp:lastModifiedBy>David Jentes</cp:lastModifiedBy>
  <cp:revision>5</cp:revision>
  <dcterms:created xsi:type="dcterms:W3CDTF">2024-01-31T01:37:44Z</dcterms:created>
  <dcterms:modified xsi:type="dcterms:W3CDTF">2024-02-02T04:59:00Z</dcterms:modified>
</cp:coreProperties>
</file>